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E621BA-7B80-4A67-800D-63D029BA9C73}" type="datetimeFigureOut">
              <a:rPr lang="it-IT" smtClean="0"/>
              <a:pPr/>
              <a:t>30/04/2020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1F1AB5-F652-4D59-9081-B2A954DC7625}"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E11CA95-7454-4596-B103-94F11B4523E4}"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CD65D9-FB46-40C2-B5BF-BEA33481CAD9}"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D221BDE-DB7C-48F7-9839-11D4C2DE159C}"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62A23FC-9816-493A-8098-00D02F30D078}"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4D4E087-FE91-484E-BB02-4465DF436E92}"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105AA9D-B310-4B2D-86D0-8A3C95AC87D8}"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6178EF1-2DFB-4853-887D-68430465F9A4}" type="datetime1">
              <a:rPr lang="it-IT" smtClean="0"/>
              <a:pPr/>
              <a:t>30/04/2020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942C1F3-E213-4B74-BEB2-F9B731C06247}" type="datetime1">
              <a:rPr lang="it-IT" smtClean="0"/>
              <a:pPr/>
              <a:t>30/04/2020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E37273-106A-4307-BAE1-3C90BEF503C1}" type="datetime1">
              <a:rPr lang="it-IT" smtClean="0"/>
              <a:pPr/>
              <a:t>30/04/2020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85FDEE-C75D-4189-AE40-50451E3256AD}"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AE28774-A6EE-4F6F-8C78-EA6DE68469D1}"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907348-C0BA-4BB8-AF3D-2E05A4BA6BC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9385E-CD3A-4424-AFBC-E1D1AE6694E7}" type="datetime1">
              <a:rPr lang="it-IT" smtClean="0"/>
              <a:pPr/>
              <a:t>30/04/2020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07348-C0BA-4BB8-AF3D-2E05A4BA6BC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4509120"/>
            <a:ext cx="8640960" cy="1296144"/>
          </a:xfrm>
          <a:solidFill>
            <a:srgbClr val="FFFF00"/>
          </a:solidFill>
          <a:ln w="25400">
            <a:solidFill>
              <a:srgbClr val="FF0000"/>
            </a:solidFill>
          </a:ln>
        </p:spPr>
        <p:txBody>
          <a:bodyPr>
            <a:normAutofit lnSpcReduction="10000"/>
          </a:bodyPr>
          <a:lstStyle/>
          <a:p>
            <a:r>
              <a:rPr lang="it-IT" sz="2000" b="1" dirty="0">
                <a:solidFill>
                  <a:schemeClr val="tx1"/>
                </a:solidFill>
              </a:rPr>
              <a:t>Tecnicamente, il trapianto di un organo consiste nell’introduzione nel corpo di una persona di un organo funzionante prelevato da un altro individuo. </a:t>
            </a:r>
            <a:endParaRPr lang="it-IT" sz="2000" b="1" dirty="0" smtClean="0">
              <a:solidFill>
                <a:schemeClr val="tx1"/>
              </a:solidFill>
            </a:endParaRPr>
          </a:p>
          <a:p>
            <a:r>
              <a:rPr lang="it-IT" sz="2000" b="1" dirty="0" smtClean="0">
                <a:solidFill>
                  <a:schemeClr val="tx1"/>
                </a:solidFill>
              </a:rPr>
              <a:t>Si </a:t>
            </a:r>
            <a:r>
              <a:rPr lang="it-IT" sz="2000" b="1" dirty="0">
                <a:solidFill>
                  <a:schemeClr val="tx1"/>
                </a:solidFill>
              </a:rPr>
              <a:t>tratta di un intervento molto complesso, anche se ormai nei Paesi occidentali sono stati raggiunti livelli di eccellenza. </a:t>
            </a:r>
          </a:p>
        </p:txBody>
      </p:sp>
      <p:sp>
        <p:nvSpPr>
          <p:cNvPr id="4" name="CasellaDiTesto 3"/>
          <p:cNvSpPr txBox="1"/>
          <p:nvPr/>
        </p:nvSpPr>
        <p:spPr>
          <a:xfrm>
            <a:off x="251520" y="5949280"/>
            <a:ext cx="8640960" cy="400110"/>
          </a:xfrm>
          <a:prstGeom prst="rect">
            <a:avLst/>
          </a:prstGeom>
          <a:noFill/>
        </p:spPr>
        <p:txBody>
          <a:bodyPr wrap="square" rtlCol="0">
            <a:spAutoFit/>
          </a:bodyPr>
          <a:lstStyle/>
          <a:p>
            <a:pPr algn="ctr"/>
            <a:r>
              <a:rPr lang="it-IT" sz="2000" b="1" dirty="0" smtClean="0"/>
              <a:t>Prof. Francesco Cannizzaro – Specialista in Pedagogia, Bioetica e Sessuologia</a:t>
            </a:r>
            <a:endParaRPr lang="it-IT" sz="2000" b="1" dirty="0"/>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a:t>
            </a:fld>
            <a:endParaRPr lang="it-IT"/>
          </a:p>
        </p:txBody>
      </p:sp>
      <p:pic>
        <p:nvPicPr>
          <p:cNvPr id="1026" name="Picture 2" descr="C:\Users\Master\Desktop\Foto trapianti\1.jpg"/>
          <p:cNvPicPr>
            <a:picLocks noChangeAspect="1" noChangeArrowheads="1"/>
          </p:cNvPicPr>
          <p:nvPr/>
        </p:nvPicPr>
        <p:blipFill>
          <a:blip r:embed="rId2" cstate="print"/>
          <a:srcRect/>
          <a:stretch>
            <a:fillRect/>
          </a:stretch>
        </p:blipFill>
        <p:spPr bwMode="auto">
          <a:xfrm>
            <a:off x="1793691" y="1196752"/>
            <a:ext cx="5547617" cy="3096344"/>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060848"/>
            <a:ext cx="4896544" cy="4032448"/>
          </a:xfrm>
          <a:solidFill>
            <a:srgbClr val="FFFF00"/>
          </a:solidFill>
          <a:ln w="25400">
            <a:solidFill>
              <a:srgbClr val="FF0000"/>
            </a:solidFill>
          </a:ln>
        </p:spPr>
        <p:txBody>
          <a:bodyPr>
            <a:normAutofit fontScale="25000" lnSpcReduction="20000"/>
          </a:bodyPr>
          <a:lstStyle/>
          <a:p>
            <a:pPr algn="just"/>
            <a:r>
              <a:rPr lang="it-IT" sz="7200" b="1" dirty="0" smtClean="0">
                <a:solidFill>
                  <a:srgbClr val="FF0000"/>
                </a:solidFill>
              </a:rPr>
              <a:t>Il modo in cui si può disporre del corpo </a:t>
            </a:r>
            <a:r>
              <a:rPr lang="it-IT" sz="7200" dirty="0" smtClean="0">
                <a:solidFill>
                  <a:schemeClr val="tx1"/>
                </a:solidFill>
              </a:rPr>
              <a:t>ha al suo interno livelli diversi di priorità. </a:t>
            </a:r>
          </a:p>
          <a:p>
            <a:pPr algn="just"/>
            <a:r>
              <a:rPr lang="it-IT" sz="7200" b="1" dirty="0" smtClean="0">
                <a:solidFill>
                  <a:srgbClr val="FF0000"/>
                </a:solidFill>
              </a:rPr>
              <a:t>Il principio generale </a:t>
            </a:r>
            <a:r>
              <a:rPr lang="it-IT" sz="7200" dirty="0" smtClean="0">
                <a:solidFill>
                  <a:schemeClr val="tx1"/>
                </a:solidFill>
              </a:rPr>
              <a:t>del rispetto della vita umana, sia di chi dona sia di chi riceve l’organo donato, evoca la necessità di non mettere sé stessi ed il prossimo in condizioni di pericolo. </a:t>
            </a:r>
          </a:p>
          <a:p>
            <a:pPr algn="just"/>
            <a:r>
              <a:rPr lang="it-IT" sz="7200" b="1" dirty="0" smtClean="0">
                <a:solidFill>
                  <a:srgbClr val="FF0000"/>
                </a:solidFill>
              </a:rPr>
              <a:t>Nei casi di trapianti </a:t>
            </a:r>
            <a:r>
              <a:rPr lang="it-IT" sz="7200" b="1" dirty="0" err="1" smtClean="0">
                <a:solidFill>
                  <a:srgbClr val="FF0000"/>
                </a:solidFill>
              </a:rPr>
              <a:t>omoplastici</a:t>
            </a:r>
            <a:r>
              <a:rPr lang="it-IT" sz="7200" b="1" dirty="0" smtClean="0">
                <a:solidFill>
                  <a:srgbClr val="FF0000"/>
                </a:solidFill>
              </a:rPr>
              <a:t> </a:t>
            </a:r>
            <a:r>
              <a:rPr lang="it-IT" sz="7200" dirty="0" smtClean="0">
                <a:solidFill>
                  <a:schemeClr val="tx1"/>
                </a:solidFill>
              </a:rPr>
              <a:t>da donatore vivente, ad esempio, se donare un rene comporta problemi di incompatibilità nel ricevente, oppure un alto rischio o una grave menomazione nella vita del donatore, allora, la disponibilità del proprio corpo per il bene di un altro va subordinato alla preservazione dell’integrità della persona coinvolta. </a:t>
            </a:r>
          </a:p>
          <a:p>
            <a:pPr algn="just"/>
            <a:r>
              <a:rPr lang="it-IT" sz="7200" b="1" dirty="0" smtClean="0">
                <a:solidFill>
                  <a:srgbClr val="FF0000"/>
                </a:solidFill>
              </a:rPr>
              <a:t>Il corpo </a:t>
            </a:r>
            <a:r>
              <a:rPr lang="it-IT" sz="7200" dirty="0" smtClean="0">
                <a:solidFill>
                  <a:schemeClr val="tx1"/>
                </a:solidFill>
              </a:rPr>
              <a:t>è parte integrante dell’essere umano e, nel corpo ed attraverso il corpo, la vita deve essere vissuta in modo responsabile</a:t>
            </a:r>
            <a:r>
              <a:rPr lang="it-IT" sz="5600" dirty="0" smtClean="0">
                <a:solidFill>
                  <a:schemeClr val="tx1"/>
                </a:solidFill>
              </a:rPr>
              <a:t>.</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10</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Diversi livelli di priorità</a:t>
            </a:r>
            <a:endParaRPr lang="it-IT" sz="2800" b="1" dirty="0">
              <a:solidFill>
                <a:srgbClr val="0070C0"/>
              </a:solidFill>
            </a:endParaRPr>
          </a:p>
        </p:txBody>
      </p:sp>
      <p:pic>
        <p:nvPicPr>
          <p:cNvPr id="10242" name="Picture 2" descr="C:\Users\Master\Desktop\Foto trapianti\12.jpg"/>
          <p:cNvPicPr>
            <a:picLocks noChangeAspect="1" noChangeArrowheads="1"/>
          </p:cNvPicPr>
          <p:nvPr/>
        </p:nvPicPr>
        <p:blipFill>
          <a:blip r:embed="rId2" cstate="print"/>
          <a:srcRect l="2520" r="16841"/>
          <a:stretch>
            <a:fillRect/>
          </a:stretch>
        </p:blipFill>
        <p:spPr bwMode="auto">
          <a:xfrm>
            <a:off x="5323797" y="2780928"/>
            <a:ext cx="3629153" cy="25202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3995936" y="1988840"/>
            <a:ext cx="4896544" cy="4320480"/>
          </a:xfrm>
          <a:solidFill>
            <a:srgbClr val="FFFF00"/>
          </a:solidFill>
          <a:ln w="25400">
            <a:solidFill>
              <a:srgbClr val="FF0000"/>
            </a:solidFill>
          </a:ln>
        </p:spPr>
        <p:txBody>
          <a:bodyPr>
            <a:normAutofit fontScale="92500" lnSpcReduction="10000"/>
          </a:bodyPr>
          <a:lstStyle/>
          <a:p>
            <a:pPr algn="just"/>
            <a:r>
              <a:rPr lang="it-IT" sz="1800" b="1" dirty="0" smtClean="0">
                <a:solidFill>
                  <a:srgbClr val="FF0000"/>
                </a:solidFill>
              </a:rPr>
              <a:t>Questo significa </a:t>
            </a:r>
            <a:r>
              <a:rPr lang="it-IT" sz="1800" dirty="0" smtClean="0">
                <a:solidFill>
                  <a:schemeClr val="tx1"/>
                </a:solidFill>
              </a:rPr>
              <a:t>che non si può disporre del corpo a piacimento, come se fosse un mero involucro della vita. </a:t>
            </a:r>
          </a:p>
          <a:p>
            <a:pPr algn="just"/>
            <a:r>
              <a:rPr lang="it-IT" sz="1800" b="1" dirty="0" smtClean="0">
                <a:solidFill>
                  <a:srgbClr val="FF0000"/>
                </a:solidFill>
              </a:rPr>
              <a:t>D’altro lato, </a:t>
            </a:r>
            <a:r>
              <a:rPr lang="it-IT" sz="1800" dirty="0" smtClean="0">
                <a:solidFill>
                  <a:schemeClr val="tx1"/>
                </a:solidFill>
              </a:rPr>
              <a:t>il corpo non ha un valore assoluto in quanto, oltre alla dimensione corporea, la vita è caratterizzata da un sistema di relazioni che vanno al di là della corporeità stessa. </a:t>
            </a:r>
          </a:p>
          <a:p>
            <a:pPr algn="just"/>
            <a:r>
              <a:rPr lang="it-IT" sz="1800" b="1" dirty="0" smtClean="0">
                <a:solidFill>
                  <a:srgbClr val="FF0000"/>
                </a:solidFill>
              </a:rPr>
              <a:t>Questo significa </a:t>
            </a:r>
            <a:r>
              <a:rPr lang="it-IT" sz="1800" dirty="0" smtClean="0">
                <a:solidFill>
                  <a:schemeClr val="tx1"/>
                </a:solidFill>
              </a:rPr>
              <a:t>che il corpo non possiede un’intangibilità assoluta e non è nemmeno il riferimento assoluto della vita. </a:t>
            </a:r>
          </a:p>
          <a:p>
            <a:pPr algn="just"/>
            <a:r>
              <a:rPr lang="it-IT" sz="1800" b="1" dirty="0" smtClean="0">
                <a:solidFill>
                  <a:srgbClr val="FF0000"/>
                </a:solidFill>
              </a:rPr>
              <a:t>In quest’ottica, </a:t>
            </a:r>
            <a:r>
              <a:rPr lang="it-IT" sz="1800" dirty="0" smtClean="0">
                <a:solidFill>
                  <a:schemeClr val="tx1"/>
                </a:solidFill>
              </a:rPr>
              <a:t>non si può vivere la corporeità in modo sganciato dal sistema di relazioni in cui la vita è inserita e che le dà significato. </a:t>
            </a:r>
          </a:p>
          <a:p>
            <a:pPr algn="just"/>
            <a:r>
              <a:rPr lang="it-IT" sz="1800" b="1" dirty="0" smtClean="0">
                <a:solidFill>
                  <a:srgbClr val="FF0000"/>
                </a:solidFill>
              </a:rPr>
              <a:t>Inoltre, per i cristiani, </a:t>
            </a:r>
            <a:r>
              <a:rPr lang="it-IT" sz="1800" dirty="0" smtClean="0">
                <a:solidFill>
                  <a:schemeClr val="tx1"/>
                </a:solidFill>
              </a:rPr>
              <a:t>la risurrezione dei corpi insegnata dalla Bibbia e professate nel Credo, non esige l’integrità dei corpi, peraltro votati alla decomposizione.</a:t>
            </a:r>
          </a:p>
          <a:p>
            <a:pPr algn="just"/>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11</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Non si può disporre del corpo a piacimento</a:t>
            </a:r>
            <a:endParaRPr lang="it-IT" sz="2800" b="1" dirty="0">
              <a:solidFill>
                <a:srgbClr val="0070C0"/>
              </a:solidFill>
            </a:endParaRPr>
          </a:p>
        </p:txBody>
      </p:sp>
      <p:pic>
        <p:nvPicPr>
          <p:cNvPr id="11266" name="Picture 2" descr="C:\Users\Master\Desktop\Foto trapianti\13.jpg"/>
          <p:cNvPicPr>
            <a:picLocks noChangeAspect="1" noChangeArrowheads="1"/>
          </p:cNvPicPr>
          <p:nvPr/>
        </p:nvPicPr>
        <p:blipFill>
          <a:blip r:embed="rId2" cstate="print"/>
          <a:srcRect/>
          <a:stretch>
            <a:fillRect/>
          </a:stretch>
        </p:blipFill>
        <p:spPr bwMode="auto">
          <a:xfrm>
            <a:off x="179512" y="2780928"/>
            <a:ext cx="3672021" cy="252028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1916832"/>
            <a:ext cx="5688632" cy="4464496"/>
          </a:xfrm>
          <a:solidFill>
            <a:srgbClr val="FFFF00"/>
          </a:solidFill>
          <a:ln w="25400">
            <a:solidFill>
              <a:srgbClr val="FF0000"/>
            </a:solidFill>
          </a:ln>
        </p:spPr>
        <p:txBody>
          <a:bodyPr>
            <a:normAutofit fontScale="25000" lnSpcReduction="20000"/>
          </a:bodyPr>
          <a:lstStyle/>
          <a:p>
            <a:pPr algn="just"/>
            <a:r>
              <a:rPr lang="it-IT" sz="7200" b="1" dirty="0" smtClean="0">
                <a:solidFill>
                  <a:srgbClr val="FF0000"/>
                </a:solidFill>
              </a:rPr>
              <a:t>In termini più generali, </a:t>
            </a:r>
            <a:r>
              <a:rPr lang="it-IT" sz="7200" dirty="0" smtClean="0">
                <a:solidFill>
                  <a:schemeClr val="tx1"/>
                </a:solidFill>
              </a:rPr>
              <a:t>si può dire che il rapporto tra il principio di benevolenza (l’impegno per il bene proprio e del prossimo) e quello della </a:t>
            </a:r>
            <a:r>
              <a:rPr lang="it-IT" sz="7200" dirty="0" err="1" smtClean="0">
                <a:solidFill>
                  <a:schemeClr val="tx1"/>
                </a:solidFill>
              </a:rPr>
              <a:t>nonmalevolenza</a:t>
            </a:r>
            <a:r>
              <a:rPr lang="it-IT" sz="7200" dirty="0" smtClean="0">
                <a:solidFill>
                  <a:schemeClr val="tx1"/>
                </a:solidFill>
              </a:rPr>
              <a:t> (l’impegno a non procurare il male proprio e del prossimo) è asimmetrico. </a:t>
            </a:r>
          </a:p>
          <a:p>
            <a:pPr algn="just"/>
            <a:r>
              <a:rPr lang="it-IT" sz="7200" b="1" dirty="0" smtClean="0">
                <a:solidFill>
                  <a:srgbClr val="FF0000"/>
                </a:solidFill>
              </a:rPr>
              <a:t>La </a:t>
            </a:r>
            <a:r>
              <a:rPr lang="it-IT" sz="7200" b="1" dirty="0" err="1" smtClean="0">
                <a:solidFill>
                  <a:srgbClr val="FF0000"/>
                </a:solidFill>
              </a:rPr>
              <a:t>nonmalevolenza</a:t>
            </a:r>
            <a:r>
              <a:rPr lang="it-IT" sz="7200" b="1" dirty="0" smtClean="0">
                <a:solidFill>
                  <a:srgbClr val="FF0000"/>
                </a:solidFill>
              </a:rPr>
              <a:t>, cioè non fare del male a nessuno, </a:t>
            </a:r>
            <a:r>
              <a:rPr lang="it-IT" sz="7200" dirty="0" smtClean="0">
                <a:solidFill>
                  <a:schemeClr val="tx1"/>
                </a:solidFill>
              </a:rPr>
              <a:t>è un principio che deve essere sempre praticato per la salvaguardia di sé e degli altri. </a:t>
            </a:r>
          </a:p>
          <a:p>
            <a:pPr algn="just"/>
            <a:r>
              <a:rPr lang="it-IT" sz="7200" b="1" dirty="0" smtClean="0">
                <a:solidFill>
                  <a:srgbClr val="FF0000"/>
                </a:solidFill>
              </a:rPr>
              <a:t>La benevolenza, </a:t>
            </a:r>
            <a:r>
              <a:rPr lang="it-IT" sz="7200" dirty="0" smtClean="0">
                <a:solidFill>
                  <a:schemeClr val="tx1"/>
                </a:solidFill>
              </a:rPr>
              <a:t>invece, cioè il fare del bene al prossimo, è altrettanto universale ma non può essere praticata sempre e comunque, a qualunque costo e verso tutti. </a:t>
            </a:r>
          </a:p>
          <a:p>
            <a:pPr algn="just"/>
            <a:r>
              <a:rPr lang="it-IT" sz="7200" b="1" dirty="0" smtClean="0">
                <a:solidFill>
                  <a:srgbClr val="FF0000"/>
                </a:solidFill>
              </a:rPr>
              <a:t>La benevolenza ha dei livelli di priorità </a:t>
            </a:r>
            <a:r>
              <a:rPr lang="it-IT" sz="7200" dirty="0" smtClean="0">
                <a:solidFill>
                  <a:schemeClr val="tx1"/>
                </a:solidFill>
              </a:rPr>
              <a:t>e dei criteri che accompagnano il suo esercizio; uno di questi è che </a:t>
            </a:r>
            <a:r>
              <a:rPr lang="it-IT" sz="7200" b="1" dirty="0" smtClean="0">
                <a:solidFill>
                  <a:schemeClr val="tx1"/>
                </a:solidFill>
              </a:rPr>
              <a:t>l’atto benevolo non produca effetti malevoli superiori ai benefici.</a:t>
            </a:r>
            <a:r>
              <a:rPr lang="it-IT" sz="7200" dirty="0" smtClean="0">
                <a:solidFill>
                  <a:schemeClr val="tx1"/>
                </a:solidFill>
              </a:rPr>
              <a:t> </a:t>
            </a:r>
          </a:p>
          <a:p>
            <a:pPr algn="just"/>
            <a:r>
              <a:rPr lang="it-IT" sz="7200" b="1" dirty="0" smtClean="0">
                <a:solidFill>
                  <a:srgbClr val="FF0000"/>
                </a:solidFill>
              </a:rPr>
              <a:t>Donare gli organi </a:t>
            </a:r>
            <a:r>
              <a:rPr lang="it-IT" sz="7200" dirty="0" smtClean="0">
                <a:solidFill>
                  <a:schemeClr val="tx1"/>
                </a:solidFill>
              </a:rPr>
              <a:t>è pertanto legittimo e auspicabile (principio di benevolenza) nella misura in cui non nuoce in modo grave ed irreversibile ai soggetti coinvolti (principio di </a:t>
            </a:r>
            <a:r>
              <a:rPr lang="it-IT" sz="7200" dirty="0" err="1" smtClean="0">
                <a:solidFill>
                  <a:schemeClr val="tx1"/>
                </a:solidFill>
              </a:rPr>
              <a:t>nonmalevolenza</a:t>
            </a:r>
            <a:r>
              <a:rPr lang="it-IT" sz="7200" dirty="0" smtClean="0">
                <a:solidFill>
                  <a:schemeClr val="tx1"/>
                </a:solidFill>
              </a:rPr>
              <a:t>).</a:t>
            </a:r>
          </a:p>
          <a:p>
            <a:pPr algn="just"/>
            <a:r>
              <a:rPr lang="it-IT" sz="1800" dirty="0" smtClean="0">
                <a:solidFill>
                  <a:schemeClr val="tx1"/>
                </a:solidFill>
              </a:rPr>
              <a:t/>
            </a:r>
            <a:br>
              <a:rPr lang="it-IT" sz="1800" dirty="0" smtClean="0">
                <a:solidFill>
                  <a:schemeClr val="tx1"/>
                </a:solidFill>
              </a:rPr>
            </a:b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12</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Principio di benevolenza e </a:t>
            </a:r>
            <a:r>
              <a:rPr lang="it-IT" sz="2800" b="1" dirty="0" err="1" smtClean="0">
                <a:solidFill>
                  <a:srgbClr val="0070C0"/>
                </a:solidFill>
              </a:rPr>
              <a:t>nonmalevolenza</a:t>
            </a:r>
            <a:endParaRPr lang="it-IT" sz="2800" b="1" dirty="0">
              <a:solidFill>
                <a:srgbClr val="0070C0"/>
              </a:solidFill>
            </a:endParaRPr>
          </a:p>
        </p:txBody>
      </p:sp>
      <p:pic>
        <p:nvPicPr>
          <p:cNvPr id="12290" name="Picture 2" descr="C:\Users\Master\Desktop\Foto trapianti\14.jpg"/>
          <p:cNvPicPr>
            <a:picLocks noChangeAspect="1" noChangeArrowheads="1"/>
          </p:cNvPicPr>
          <p:nvPr/>
        </p:nvPicPr>
        <p:blipFill>
          <a:blip r:embed="rId2" cstate="print"/>
          <a:srcRect/>
          <a:stretch>
            <a:fillRect/>
          </a:stretch>
        </p:blipFill>
        <p:spPr bwMode="auto">
          <a:xfrm>
            <a:off x="6084168" y="3140968"/>
            <a:ext cx="2808312" cy="180534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 calcmode="lin" valueType="num">
                                      <p:cBhvr>
                                        <p:cTn id="14" dur="500" fill="hold"/>
                                        <p:tgtEl>
                                          <p:spTgt spid="12290"/>
                                        </p:tgtEl>
                                        <p:attrNameLst>
                                          <p:attrName>ppt_w</p:attrName>
                                        </p:attrNameLst>
                                      </p:cBhvr>
                                      <p:tavLst>
                                        <p:tav tm="0">
                                          <p:val>
                                            <p:fltVal val="0"/>
                                          </p:val>
                                        </p:tav>
                                        <p:tav tm="100000">
                                          <p:val>
                                            <p:strVal val="#ppt_w"/>
                                          </p:val>
                                        </p:tav>
                                      </p:tavLst>
                                    </p:anim>
                                    <p:anim calcmode="lin" valueType="num">
                                      <p:cBhvr>
                                        <p:cTn id="15"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843808" y="1916832"/>
            <a:ext cx="6048672" cy="4176464"/>
          </a:xfrm>
          <a:solidFill>
            <a:srgbClr val="FFFF00"/>
          </a:solidFill>
          <a:ln w="25400">
            <a:solidFill>
              <a:srgbClr val="FF0000"/>
            </a:solidFill>
          </a:ln>
        </p:spPr>
        <p:txBody>
          <a:bodyPr>
            <a:normAutofit fontScale="70000" lnSpcReduction="20000"/>
          </a:bodyPr>
          <a:lstStyle/>
          <a:p>
            <a:pPr algn="just"/>
            <a:r>
              <a:rPr lang="it-IT" sz="2600" b="1" dirty="0" smtClean="0">
                <a:solidFill>
                  <a:srgbClr val="FF0000"/>
                </a:solidFill>
              </a:rPr>
              <a:t>Una riflessione ulteriore </a:t>
            </a:r>
            <a:r>
              <a:rPr lang="it-IT" sz="2600" dirty="0" smtClean="0">
                <a:solidFill>
                  <a:schemeClr val="tx1"/>
                </a:solidFill>
              </a:rPr>
              <a:t>merita la pratica dell’eteroinnesto, cioè l’impianto di tessuti e/o organi provenienti da animali, detto anche xenotrapianto. </a:t>
            </a:r>
          </a:p>
          <a:p>
            <a:pPr algn="just"/>
            <a:r>
              <a:rPr lang="it-IT" sz="2600" b="1" dirty="0" smtClean="0">
                <a:solidFill>
                  <a:srgbClr val="FF0000"/>
                </a:solidFill>
              </a:rPr>
              <a:t>Questo ambito </a:t>
            </a:r>
            <a:r>
              <a:rPr lang="it-IT" sz="2600" dirty="0" smtClean="0">
                <a:solidFill>
                  <a:schemeClr val="tx1"/>
                </a:solidFill>
              </a:rPr>
              <a:t>di ricerca scientifica e di pratica medica rappresenta una delle frontiere più sensibili su cui la riflessione etica è chiamata a soffermarsi. </a:t>
            </a:r>
          </a:p>
          <a:p>
            <a:pPr algn="just"/>
            <a:r>
              <a:rPr lang="it-IT" sz="2600" b="1" dirty="0" smtClean="0">
                <a:solidFill>
                  <a:srgbClr val="FF0000"/>
                </a:solidFill>
              </a:rPr>
              <a:t>In generale, </a:t>
            </a:r>
            <a:r>
              <a:rPr lang="it-IT" sz="2600" dirty="0" smtClean="0">
                <a:solidFill>
                  <a:schemeClr val="tx1"/>
                </a:solidFill>
              </a:rPr>
              <a:t>si può dire che disporre di organi animali ai fini del trapianto è accettabile in base allo stesso principio per cui gli esseri umani possono responsabilmente usufruire degli animali per la propria alimentazione o per svariate attività dirette o finalizzate all’uomo. </a:t>
            </a:r>
          </a:p>
          <a:p>
            <a:pPr algn="just"/>
            <a:r>
              <a:rPr lang="it-IT" sz="2600" b="1" dirty="0" smtClean="0">
                <a:solidFill>
                  <a:srgbClr val="FF0000"/>
                </a:solidFill>
              </a:rPr>
              <a:t>La ricerca sulla compatibilità </a:t>
            </a:r>
            <a:r>
              <a:rPr lang="it-IT" sz="2600" dirty="0" smtClean="0">
                <a:solidFill>
                  <a:schemeClr val="tx1"/>
                </a:solidFill>
              </a:rPr>
              <a:t>degli organi e dei tessuti animali per l’uomo deve procedere tenendo presente il fatto che la vita non è comunque una sommatoria di organi funzionanti, ma l’insieme delle relazioni vissute dalla persona. </a:t>
            </a:r>
          </a:p>
          <a:p>
            <a:pPr algn="just"/>
            <a:r>
              <a:rPr lang="it-IT" sz="2600" dirty="0" smtClean="0">
                <a:solidFill>
                  <a:schemeClr val="tx1"/>
                </a:solidFill>
              </a:rPr>
              <a:t>Nella misura in cui l’eteroinnesto non lede la dimensione relazionale della vita, esso è eticamente legittimo.</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13</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Una sottolineatura sugli xenotrapianti</a:t>
            </a:r>
            <a:endParaRPr lang="it-IT" sz="2800" b="1" dirty="0">
              <a:solidFill>
                <a:srgbClr val="0070C0"/>
              </a:solidFill>
            </a:endParaRPr>
          </a:p>
        </p:txBody>
      </p:sp>
      <p:pic>
        <p:nvPicPr>
          <p:cNvPr id="13314" name="Picture 2" descr="C:\Users\Master\Desktop\Foto trapianti\16.jpg"/>
          <p:cNvPicPr>
            <a:picLocks noChangeAspect="1" noChangeArrowheads="1"/>
          </p:cNvPicPr>
          <p:nvPr/>
        </p:nvPicPr>
        <p:blipFill>
          <a:blip r:embed="rId2" cstate="print"/>
          <a:srcRect/>
          <a:stretch>
            <a:fillRect/>
          </a:stretch>
        </p:blipFill>
        <p:spPr bwMode="auto">
          <a:xfrm>
            <a:off x="251520" y="2708920"/>
            <a:ext cx="2448272" cy="250341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132856"/>
            <a:ext cx="6048672" cy="4176464"/>
          </a:xfrm>
          <a:solidFill>
            <a:srgbClr val="FFFF00"/>
          </a:solidFill>
          <a:ln w="25400">
            <a:solidFill>
              <a:srgbClr val="FF0000"/>
            </a:solidFill>
          </a:ln>
        </p:spPr>
        <p:txBody>
          <a:bodyPr>
            <a:normAutofit fontScale="92500" lnSpcReduction="20000"/>
          </a:bodyPr>
          <a:lstStyle/>
          <a:p>
            <a:pPr algn="just"/>
            <a:r>
              <a:rPr lang="it-IT" sz="2000" b="1" dirty="0" smtClean="0">
                <a:solidFill>
                  <a:srgbClr val="FF0000"/>
                </a:solidFill>
              </a:rPr>
              <a:t>La domanda di organi </a:t>
            </a:r>
            <a:r>
              <a:rPr lang="it-IT" sz="2000" dirty="0" smtClean="0">
                <a:solidFill>
                  <a:schemeClr val="tx1"/>
                </a:solidFill>
              </a:rPr>
              <a:t>è superiore all’offerta e ciò può creare degli squilibri. In relazione ai criteri che devono presiedere la ricerca di organi, oltre alle considerazioni di carattere medico relative ad esempio alla compatibilità, </a:t>
            </a:r>
            <a:r>
              <a:rPr lang="it-IT" sz="2000" b="1" dirty="0" smtClean="0">
                <a:solidFill>
                  <a:schemeClr val="tx1"/>
                </a:solidFill>
              </a:rPr>
              <a:t>va tenuto presente prima di tutto quello della</a:t>
            </a:r>
            <a:r>
              <a:rPr lang="it-IT" sz="2000" dirty="0" smtClean="0">
                <a:solidFill>
                  <a:schemeClr val="tx1"/>
                </a:solidFill>
              </a:rPr>
              <a:t> </a:t>
            </a:r>
            <a:r>
              <a:rPr lang="it-IT" sz="2000" b="1" dirty="0" smtClean="0">
                <a:solidFill>
                  <a:schemeClr val="tx1"/>
                </a:solidFill>
              </a:rPr>
              <a:t>salvaguardia della persona a cui vengono espiantati gli organi </a:t>
            </a:r>
            <a:r>
              <a:rPr lang="it-IT" sz="2000" dirty="0" smtClean="0">
                <a:solidFill>
                  <a:schemeClr val="tx1"/>
                </a:solidFill>
              </a:rPr>
              <a:t>che poi andranno impiantati su pazienti bisognosi di trapianto. </a:t>
            </a:r>
          </a:p>
          <a:p>
            <a:pPr algn="just"/>
            <a:r>
              <a:rPr lang="it-IT" sz="2000" b="1" dirty="0" smtClean="0">
                <a:solidFill>
                  <a:srgbClr val="FF0000"/>
                </a:solidFill>
              </a:rPr>
              <a:t>Le legislazioni moderne </a:t>
            </a:r>
            <a:r>
              <a:rPr lang="it-IT" sz="2000" dirty="0" smtClean="0">
                <a:solidFill>
                  <a:schemeClr val="tx1"/>
                </a:solidFill>
              </a:rPr>
              <a:t>(compresa quella italiana) si fanno giustamente carico di garantire la protezione di tutti i soggetti coinvolti, anche se a livello globale si continuano a riscontrare abusi e soprusi, come il commercio di organi prelevati da soggetti economicamente deboli che li vendono al miglior offerente e la sperimentazione medica quando prevarica l’indicazione della volontà dei soggetti coinvolti o s’indirizza su versanti problematici sul piano etico (ad esempio, lo sviluppo di embrioni allo scopo di creare dei “pezzi di ricambio” su misura).</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14</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Criteri etici per la ricerca d’organi</a:t>
            </a:r>
            <a:endParaRPr lang="it-IT" sz="2800" b="1" dirty="0">
              <a:solidFill>
                <a:srgbClr val="0070C0"/>
              </a:solidFill>
            </a:endParaRPr>
          </a:p>
        </p:txBody>
      </p:sp>
      <p:pic>
        <p:nvPicPr>
          <p:cNvPr id="14338" name="Picture 2" descr="C:\Users\Master\Desktop\Foto trapianti\17.jpg"/>
          <p:cNvPicPr>
            <a:picLocks noChangeAspect="1" noChangeArrowheads="1"/>
          </p:cNvPicPr>
          <p:nvPr/>
        </p:nvPicPr>
        <p:blipFill>
          <a:blip r:embed="rId2" cstate="print"/>
          <a:srcRect/>
          <a:stretch>
            <a:fillRect/>
          </a:stretch>
        </p:blipFill>
        <p:spPr bwMode="auto">
          <a:xfrm>
            <a:off x="6444208" y="3284984"/>
            <a:ext cx="2543175" cy="17907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 calcmode="lin" valueType="num">
                                      <p:cBhvr>
                                        <p:cTn id="14" dur="500" fill="hold"/>
                                        <p:tgtEl>
                                          <p:spTgt spid="14338"/>
                                        </p:tgtEl>
                                        <p:attrNameLst>
                                          <p:attrName>ppt_w</p:attrName>
                                        </p:attrNameLst>
                                      </p:cBhvr>
                                      <p:tavLst>
                                        <p:tav tm="0">
                                          <p:val>
                                            <p:fltVal val="0"/>
                                          </p:val>
                                        </p:tav>
                                        <p:tav tm="100000">
                                          <p:val>
                                            <p:strVal val="#ppt_w"/>
                                          </p:val>
                                        </p:tav>
                                      </p:tavLst>
                                    </p:anim>
                                    <p:anim calcmode="lin" valueType="num">
                                      <p:cBhvr>
                                        <p:cTn id="15"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843808" y="2060848"/>
            <a:ext cx="6048672" cy="4176464"/>
          </a:xfrm>
          <a:solidFill>
            <a:srgbClr val="FFFF00"/>
          </a:solidFill>
          <a:ln w="25400">
            <a:solidFill>
              <a:srgbClr val="FF0000"/>
            </a:solidFill>
          </a:ln>
        </p:spPr>
        <p:txBody>
          <a:bodyPr>
            <a:normAutofit fontScale="85000" lnSpcReduction="10000"/>
          </a:bodyPr>
          <a:lstStyle/>
          <a:p>
            <a:pPr algn="just"/>
            <a:r>
              <a:rPr lang="it-IT" sz="2000" b="1" dirty="0" smtClean="0">
                <a:solidFill>
                  <a:srgbClr val="FF0000"/>
                </a:solidFill>
              </a:rPr>
              <a:t>Un secondo criterio generale </a:t>
            </a:r>
            <a:r>
              <a:rPr lang="it-IT" sz="2000" dirty="0" smtClean="0">
                <a:solidFill>
                  <a:schemeClr val="tx1"/>
                </a:solidFill>
              </a:rPr>
              <a:t>riguarda la responsabilità del soddisfacimento del bisogno. </a:t>
            </a:r>
          </a:p>
          <a:p>
            <a:pPr algn="just"/>
            <a:r>
              <a:rPr lang="it-IT" sz="2000" b="1" dirty="0" smtClean="0">
                <a:solidFill>
                  <a:srgbClr val="FF0000"/>
                </a:solidFill>
              </a:rPr>
              <a:t>Chi è chiamato a rispondere </a:t>
            </a:r>
            <a:r>
              <a:rPr lang="it-IT" sz="2000" dirty="0" smtClean="0">
                <a:solidFill>
                  <a:schemeClr val="tx1"/>
                </a:solidFill>
              </a:rPr>
              <a:t>al bisogno di un organo da parte di un paziente in stato di necessità? </a:t>
            </a:r>
          </a:p>
          <a:p>
            <a:pPr algn="just"/>
            <a:r>
              <a:rPr lang="it-IT" sz="2000" b="1" dirty="0" smtClean="0">
                <a:solidFill>
                  <a:srgbClr val="FF0000"/>
                </a:solidFill>
              </a:rPr>
              <a:t>Nella ricerca degli organi, </a:t>
            </a:r>
            <a:r>
              <a:rPr lang="it-IT" sz="2000" dirty="0" smtClean="0">
                <a:solidFill>
                  <a:schemeClr val="tx1"/>
                </a:solidFill>
              </a:rPr>
              <a:t>si dovrà procedere dall’ambiente più vicino alla persona in stato di bisogno per poi allargare sempre più il cerchio: in primo luogo, il paziente stesso (è il caso dell’autoinnesto), poi la famiglia e la comunità locale o la comunità di riferimento del soggetto. </a:t>
            </a:r>
          </a:p>
          <a:p>
            <a:pPr algn="just"/>
            <a:r>
              <a:rPr lang="it-IT" sz="2000" b="1" dirty="0" smtClean="0">
                <a:solidFill>
                  <a:srgbClr val="FF0000"/>
                </a:solidFill>
              </a:rPr>
              <a:t>Se questi ambienti </a:t>
            </a:r>
            <a:r>
              <a:rPr lang="it-IT" sz="2000" b="1" dirty="0" err="1" smtClean="0">
                <a:solidFill>
                  <a:srgbClr val="FF0000"/>
                </a:solidFill>
              </a:rPr>
              <a:t>relazionalmente</a:t>
            </a:r>
            <a:r>
              <a:rPr lang="it-IT" sz="2000" b="1" dirty="0" smtClean="0">
                <a:solidFill>
                  <a:srgbClr val="FF0000"/>
                </a:solidFill>
              </a:rPr>
              <a:t> vicini al paziente </a:t>
            </a:r>
            <a:r>
              <a:rPr lang="it-IT" sz="2000" dirty="0" smtClean="0">
                <a:solidFill>
                  <a:schemeClr val="tx1"/>
                </a:solidFill>
              </a:rPr>
              <a:t>non sono in grado di far fronte al bisogno, si potrà fare ricorso a dei donatori qualunque all’interno di liste compilate con criteri allargati. </a:t>
            </a:r>
          </a:p>
          <a:p>
            <a:pPr algn="just"/>
            <a:r>
              <a:rPr lang="it-IT" sz="2000" b="1" dirty="0" smtClean="0">
                <a:solidFill>
                  <a:srgbClr val="FF0000"/>
                </a:solidFill>
              </a:rPr>
              <a:t>Anche il diritto a decidere </a:t>
            </a:r>
            <a:r>
              <a:rPr lang="it-IT" sz="2000" dirty="0" smtClean="0">
                <a:solidFill>
                  <a:schemeClr val="tx1"/>
                </a:solidFill>
              </a:rPr>
              <a:t>sugli organi della persona è della persona stessa e, qualora essa non sia più in grado di farlo e non l’abbia fatto in vita, la famiglia o l’ambito relazionale a lei più vicino diventano titolari del suo diritto.</a:t>
            </a:r>
          </a:p>
          <a:p>
            <a:pPr algn="just"/>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15</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Come avviene la ricerca degli organi </a:t>
            </a:r>
            <a:endParaRPr lang="it-IT" sz="2800" b="1" dirty="0">
              <a:solidFill>
                <a:srgbClr val="0070C0"/>
              </a:solidFill>
            </a:endParaRPr>
          </a:p>
        </p:txBody>
      </p:sp>
      <p:pic>
        <p:nvPicPr>
          <p:cNvPr id="15362" name="Picture 2" descr="C:\Users\Master\Desktop\Foto trapianti\18.jpg"/>
          <p:cNvPicPr>
            <a:picLocks noChangeAspect="1" noChangeArrowheads="1"/>
          </p:cNvPicPr>
          <p:nvPr/>
        </p:nvPicPr>
        <p:blipFill>
          <a:blip r:embed="rId2" cstate="print"/>
          <a:srcRect/>
          <a:stretch>
            <a:fillRect/>
          </a:stretch>
        </p:blipFill>
        <p:spPr bwMode="auto">
          <a:xfrm>
            <a:off x="179512" y="3212976"/>
            <a:ext cx="2620838" cy="152436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 calcmode="lin" valueType="num">
                                      <p:cBhvr>
                                        <p:cTn id="14" dur="500" fill="hold"/>
                                        <p:tgtEl>
                                          <p:spTgt spid="15362"/>
                                        </p:tgtEl>
                                        <p:attrNameLst>
                                          <p:attrName>ppt_w</p:attrName>
                                        </p:attrNameLst>
                                      </p:cBhvr>
                                      <p:tavLst>
                                        <p:tav tm="0">
                                          <p:val>
                                            <p:fltVal val="0"/>
                                          </p:val>
                                        </p:tav>
                                        <p:tav tm="100000">
                                          <p:val>
                                            <p:strVal val="#ppt_w"/>
                                          </p:val>
                                        </p:tav>
                                      </p:tavLst>
                                    </p:anim>
                                    <p:anim calcmode="lin" valueType="num">
                                      <p:cBhvr>
                                        <p:cTn id="15"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1988840"/>
            <a:ext cx="6048672" cy="4320480"/>
          </a:xfrm>
          <a:solidFill>
            <a:srgbClr val="FFFF00"/>
          </a:solidFill>
          <a:ln w="25400">
            <a:solidFill>
              <a:srgbClr val="FF0000"/>
            </a:solidFill>
          </a:ln>
        </p:spPr>
        <p:txBody>
          <a:bodyPr>
            <a:normAutofit fontScale="92500" lnSpcReduction="10000"/>
          </a:bodyPr>
          <a:lstStyle/>
          <a:p>
            <a:pPr algn="just"/>
            <a:r>
              <a:rPr lang="it-IT" sz="1800" b="1" dirty="0" smtClean="0">
                <a:solidFill>
                  <a:srgbClr val="FF0000"/>
                </a:solidFill>
              </a:rPr>
              <a:t>Per i trapianti da vivente </a:t>
            </a:r>
            <a:r>
              <a:rPr lang="it-IT" sz="1800" dirty="0" smtClean="0">
                <a:solidFill>
                  <a:schemeClr val="tx1"/>
                </a:solidFill>
              </a:rPr>
              <a:t>è necessario il consenso del donatore. Per quelli da cadavere, si pone il problema della modalità dell’accertamento della morte, oltre al rilevamento della sua volontà di donare gli organi. </a:t>
            </a:r>
          </a:p>
          <a:p>
            <a:pPr algn="just"/>
            <a:r>
              <a:rPr lang="it-IT" sz="1800" b="1" dirty="0" smtClean="0">
                <a:solidFill>
                  <a:srgbClr val="FF0000"/>
                </a:solidFill>
              </a:rPr>
              <a:t>Gli organi, </a:t>
            </a:r>
            <a:r>
              <a:rPr lang="it-IT" sz="1800" dirty="0" smtClean="0">
                <a:solidFill>
                  <a:schemeClr val="tx1"/>
                </a:solidFill>
              </a:rPr>
              <a:t>per essere trattabili ai fini del trapianto, devono essere ancora vitali e quindi il criterio dell’accertamento della morte è cruciale per stabilirne il grado di utilizzabilità.</a:t>
            </a:r>
          </a:p>
          <a:p>
            <a:pPr algn="just"/>
            <a:r>
              <a:rPr lang="it-IT" sz="1800" b="1" dirty="0" smtClean="0">
                <a:solidFill>
                  <a:srgbClr val="FF0000"/>
                </a:solidFill>
              </a:rPr>
              <a:t>Tradizionalmente, </a:t>
            </a:r>
            <a:r>
              <a:rPr lang="it-IT" sz="1800" dirty="0" smtClean="0">
                <a:solidFill>
                  <a:schemeClr val="tx1"/>
                </a:solidFill>
              </a:rPr>
              <a:t>il momento della morte è stato riconosciuto nella cessazione del battito del cuore. </a:t>
            </a:r>
          </a:p>
          <a:p>
            <a:pPr algn="just"/>
            <a:r>
              <a:rPr lang="it-IT" sz="1800" b="1" dirty="0" smtClean="0">
                <a:solidFill>
                  <a:srgbClr val="FF0000"/>
                </a:solidFill>
              </a:rPr>
              <a:t>Questo criterio, </a:t>
            </a:r>
            <a:r>
              <a:rPr lang="it-IT" sz="1800" dirty="0" smtClean="0">
                <a:solidFill>
                  <a:schemeClr val="tx1"/>
                </a:solidFill>
              </a:rPr>
              <a:t>tuttavia, benché </a:t>
            </a:r>
            <a:r>
              <a:rPr lang="it-IT" sz="1800" dirty="0" err="1" smtClean="0">
                <a:solidFill>
                  <a:schemeClr val="tx1"/>
                </a:solidFill>
              </a:rPr>
              <a:t>fattualmente</a:t>
            </a:r>
            <a:r>
              <a:rPr lang="it-IT" sz="1800" dirty="0" smtClean="0">
                <a:solidFill>
                  <a:schemeClr val="tx1"/>
                </a:solidFill>
              </a:rPr>
              <a:t> e facilmente verificabile anche senza strumenti, rende inservibili gli organi in quanto, privi di sangue ed ossigeno, essi si deteriorano velocemente. </a:t>
            </a:r>
          </a:p>
          <a:p>
            <a:pPr algn="just"/>
            <a:r>
              <a:rPr lang="it-IT" sz="1800" b="1" dirty="0" smtClean="0">
                <a:solidFill>
                  <a:srgbClr val="FF0000"/>
                </a:solidFill>
              </a:rPr>
              <a:t>Lo sviluppo delle conoscenze mediche, </a:t>
            </a:r>
            <a:r>
              <a:rPr lang="it-IT" sz="1800" dirty="0" smtClean="0">
                <a:solidFill>
                  <a:schemeClr val="tx1"/>
                </a:solidFill>
              </a:rPr>
              <a:t>unito allo sviluppo della medicina </a:t>
            </a:r>
            <a:r>
              <a:rPr lang="it-IT" sz="1800" dirty="0" err="1" smtClean="0">
                <a:solidFill>
                  <a:schemeClr val="tx1"/>
                </a:solidFill>
              </a:rPr>
              <a:t>trapiantistica</a:t>
            </a:r>
            <a:r>
              <a:rPr lang="it-IT" sz="1800" dirty="0" smtClean="0">
                <a:solidFill>
                  <a:schemeClr val="tx1"/>
                </a:solidFill>
              </a:rPr>
              <a:t>, ha suggerito un’altra definizione della morte, verosimile sul piano scientifico e utile alle finalità del trapianto. </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16</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Accertamento della morte</a:t>
            </a:r>
            <a:endParaRPr lang="it-IT" sz="2800" b="1" dirty="0">
              <a:solidFill>
                <a:srgbClr val="0070C0"/>
              </a:solidFill>
            </a:endParaRPr>
          </a:p>
        </p:txBody>
      </p:sp>
      <p:pic>
        <p:nvPicPr>
          <p:cNvPr id="16386" name="Picture 2" descr="C:\Users\Master\Desktop\Foto trapianti\1.jpg"/>
          <p:cNvPicPr>
            <a:picLocks noChangeAspect="1" noChangeArrowheads="1"/>
          </p:cNvPicPr>
          <p:nvPr/>
        </p:nvPicPr>
        <p:blipFill>
          <a:blip r:embed="rId2" cstate="print"/>
          <a:srcRect t="11691" b="14269"/>
          <a:stretch>
            <a:fillRect/>
          </a:stretch>
        </p:blipFill>
        <p:spPr bwMode="auto">
          <a:xfrm>
            <a:off x="6444208" y="3356992"/>
            <a:ext cx="2466975" cy="13681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6386"/>
                                        </p:tgtEl>
                                        <p:attrNameLst>
                                          <p:attrName>style.visibility</p:attrName>
                                        </p:attrNameLst>
                                      </p:cBhvr>
                                      <p:to>
                                        <p:strVal val="visible"/>
                                      </p:to>
                                    </p:set>
                                    <p:anim calcmode="lin" valueType="num">
                                      <p:cBhvr>
                                        <p:cTn id="14" dur="500" fill="hold"/>
                                        <p:tgtEl>
                                          <p:spTgt spid="16386"/>
                                        </p:tgtEl>
                                        <p:attrNameLst>
                                          <p:attrName>ppt_w</p:attrName>
                                        </p:attrNameLst>
                                      </p:cBhvr>
                                      <p:tavLst>
                                        <p:tav tm="0">
                                          <p:val>
                                            <p:fltVal val="0"/>
                                          </p:val>
                                        </p:tav>
                                        <p:tav tm="100000">
                                          <p:val>
                                            <p:strVal val="#ppt_w"/>
                                          </p:val>
                                        </p:tav>
                                      </p:tavLst>
                                    </p:anim>
                                    <p:anim calcmode="lin" valueType="num">
                                      <p:cBhvr>
                                        <p:cTn id="15" dur="500" fill="hold"/>
                                        <p:tgtEl>
                                          <p:spTgt spid="1638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843808" y="1988840"/>
            <a:ext cx="6048672" cy="4104456"/>
          </a:xfrm>
          <a:solidFill>
            <a:srgbClr val="FFFF00"/>
          </a:solidFill>
          <a:ln w="25400">
            <a:solidFill>
              <a:srgbClr val="FF0000"/>
            </a:solidFill>
          </a:ln>
        </p:spPr>
        <p:txBody>
          <a:bodyPr>
            <a:normAutofit lnSpcReduction="10000"/>
          </a:bodyPr>
          <a:lstStyle/>
          <a:p>
            <a:pPr algn="just"/>
            <a:r>
              <a:rPr lang="it-IT" sz="1800" b="1" dirty="0" smtClean="0">
                <a:solidFill>
                  <a:srgbClr val="FF0000"/>
                </a:solidFill>
              </a:rPr>
              <a:t>Una commissione </a:t>
            </a:r>
            <a:r>
              <a:rPr lang="it-IT" sz="1800" b="1" dirty="0" smtClean="0">
                <a:solidFill>
                  <a:schemeClr val="tx1"/>
                </a:solidFill>
              </a:rPr>
              <a:t>della Harvard </a:t>
            </a:r>
            <a:r>
              <a:rPr lang="it-IT" sz="1800" b="1" dirty="0" err="1" smtClean="0">
                <a:solidFill>
                  <a:schemeClr val="tx1"/>
                </a:solidFill>
              </a:rPr>
              <a:t>Medical</a:t>
            </a:r>
            <a:r>
              <a:rPr lang="it-IT" sz="1800" b="1" dirty="0" smtClean="0">
                <a:solidFill>
                  <a:schemeClr val="tx1"/>
                </a:solidFill>
              </a:rPr>
              <a:t> </a:t>
            </a:r>
            <a:r>
              <a:rPr lang="it-IT" sz="1800" b="1" dirty="0" err="1" smtClean="0">
                <a:solidFill>
                  <a:schemeClr val="tx1"/>
                </a:solidFill>
              </a:rPr>
              <a:t>School</a:t>
            </a:r>
            <a:r>
              <a:rPr lang="it-IT" sz="1800" b="1" dirty="0" smtClean="0">
                <a:solidFill>
                  <a:schemeClr val="tx1"/>
                </a:solidFill>
              </a:rPr>
              <a:t> </a:t>
            </a:r>
            <a:r>
              <a:rPr lang="it-IT" sz="1800" dirty="0" smtClean="0">
                <a:solidFill>
                  <a:schemeClr val="tx1"/>
                </a:solidFill>
              </a:rPr>
              <a:t>ha elaborato un celebre Rapporto in cui la definizione di morte viene riferita alla cessazione di tutte le funzioni del cervello (1968). </a:t>
            </a:r>
          </a:p>
          <a:p>
            <a:pPr algn="just"/>
            <a:r>
              <a:rPr lang="it-IT" sz="1800" b="1" dirty="0" smtClean="0">
                <a:solidFill>
                  <a:srgbClr val="FF0000"/>
                </a:solidFill>
              </a:rPr>
              <a:t>Di qui la definizione di morte cerebrale. </a:t>
            </a:r>
            <a:r>
              <a:rPr lang="it-IT" sz="1800" dirty="0" smtClean="0">
                <a:solidFill>
                  <a:schemeClr val="tx1"/>
                </a:solidFill>
              </a:rPr>
              <a:t>Se si arrestano le funzioni del cervello non c’è più traccia di attività elettrica e si è di fronte ad un processo irreversibile di morte dell’organismo “come tutto” (e non di “tutto” l’organismo). </a:t>
            </a:r>
          </a:p>
          <a:p>
            <a:pPr algn="just"/>
            <a:r>
              <a:rPr lang="it-IT" sz="1800" b="1" dirty="0" smtClean="0">
                <a:solidFill>
                  <a:srgbClr val="FF0000"/>
                </a:solidFill>
              </a:rPr>
              <a:t>La morte diventa certa</a:t>
            </a:r>
            <a:r>
              <a:rPr lang="it-IT" sz="1800" dirty="0" smtClean="0">
                <a:solidFill>
                  <a:schemeClr val="tx1"/>
                </a:solidFill>
              </a:rPr>
              <a:t>. Accertata la morte cerebrale, si può procedere all’espianto degli organi prima che ne risultino danneggiati. </a:t>
            </a:r>
          </a:p>
          <a:p>
            <a:pPr algn="just"/>
            <a:r>
              <a:rPr lang="it-IT" sz="1800" b="1" dirty="0" smtClean="0">
                <a:solidFill>
                  <a:srgbClr val="FF0000"/>
                </a:solidFill>
              </a:rPr>
              <a:t>Adeguandosi</a:t>
            </a:r>
            <a:r>
              <a:rPr lang="it-IT" sz="1800" dirty="0" smtClean="0">
                <a:solidFill>
                  <a:schemeClr val="tx1"/>
                </a:solidFill>
              </a:rPr>
              <a:t> all’orientamento medico e legislativo internazionale, anche il Parlamento italiano ha recepito questa definizione di morte con la </a:t>
            </a:r>
            <a:r>
              <a:rPr lang="it-IT" sz="1800" b="1" dirty="0" smtClean="0">
                <a:solidFill>
                  <a:schemeClr val="tx1"/>
                </a:solidFill>
              </a:rPr>
              <a:t>legge n. 578 (23/12/1993).</a:t>
            </a:r>
          </a:p>
          <a:p>
            <a:pPr algn="just"/>
            <a:r>
              <a:rPr lang="it-IT" sz="1800" b="1" dirty="0" smtClean="0">
                <a:solidFill>
                  <a:srgbClr val="FF0000"/>
                </a:solidFill>
              </a:rPr>
              <a:t>Il cambiamento di criterio </a:t>
            </a:r>
            <a:r>
              <a:rPr lang="it-IT" sz="1800" dirty="0" smtClean="0">
                <a:solidFill>
                  <a:schemeClr val="tx1"/>
                </a:solidFill>
              </a:rPr>
              <a:t>ha provocato critiche in varie direzioni. </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17</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L’espianto: dopo aver accertato la morte cerebrale</a:t>
            </a:r>
            <a:endParaRPr lang="it-IT" sz="2800" b="1" dirty="0">
              <a:solidFill>
                <a:srgbClr val="0070C0"/>
              </a:solidFill>
            </a:endParaRPr>
          </a:p>
        </p:txBody>
      </p:sp>
      <p:pic>
        <p:nvPicPr>
          <p:cNvPr id="23554" name="Picture 2" descr="C:\Users\Master\Desktop\Foto trapianti\9.png"/>
          <p:cNvPicPr>
            <a:picLocks noChangeAspect="1" noChangeArrowheads="1"/>
          </p:cNvPicPr>
          <p:nvPr/>
        </p:nvPicPr>
        <p:blipFill>
          <a:blip r:embed="rId2" cstate="print"/>
          <a:srcRect/>
          <a:stretch>
            <a:fillRect/>
          </a:stretch>
        </p:blipFill>
        <p:spPr bwMode="auto">
          <a:xfrm>
            <a:off x="179512" y="2708920"/>
            <a:ext cx="2520280" cy="25202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3554"/>
                                        </p:tgtEl>
                                        <p:attrNameLst>
                                          <p:attrName>style.visibility</p:attrName>
                                        </p:attrNameLst>
                                      </p:cBhvr>
                                      <p:to>
                                        <p:strVal val="visible"/>
                                      </p:to>
                                    </p:set>
                                    <p:anim calcmode="lin" valueType="num">
                                      <p:cBhvr>
                                        <p:cTn id="14" dur="500" fill="hold"/>
                                        <p:tgtEl>
                                          <p:spTgt spid="23554"/>
                                        </p:tgtEl>
                                        <p:attrNameLst>
                                          <p:attrName>ppt_w</p:attrName>
                                        </p:attrNameLst>
                                      </p:cBhvr>
                                      <p:tavLst>
                                        <p:tav tm="0">
                                          <p:val>
                                            <p:fltVal val="0"/>
                                          </p:val>
                                        </p:tav>
                                        <p:tav tm="100000">
                                          <p:val>
                                            <p:strVal val="#ppt_w"/>
                                          </p:val>
                                        </p:tav>
                                      </p:tavLst>
                                    </p:anim>
                                    <p:anim calcmode="lin" valueType="num">
                                      <p:cBhvr>
                                        <p:cTn id="15" dur="500" fill="hold"/>
                                        <p:tgtEl>
                                          <p:spTgt spid="2355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060848"/>
            <a:ext cx="5688632" cy="4104456"/>
          </a:xfrm>
          <a:solidFill>
            <a:srgbClr val="FFFF00"/>
          </a:solidFill>
          <a:ln w="25400">
            <a:solidFill>
              <a:srgbClr val="FF0000"/>
            </a:solidFill>
          </a:ln>
        </p:spPr>
        <p:txBody>
          <a:bodyPr>
            <a:normAutofit fontScale="25000" lnSpcReduction="20000"/>
          </a:bodyPr>
          <a:lstStyle/>
          <a:p>
            <a:pPr algn="just"/>
            <a:r>
              <a:rPr lang="it-IT" sz="7200" b="1" dirty="0" smtClean="0">
                <a:solidFill>
                  <a:srgbClr val="FF0000"/>
                </a:solidFill>
              </a:rPr>
              <a:t>Ai fini della riflessione etica, </a:t>
            </a:r>
            <a:r>
              <a:rPr lang="it-IT" sz="7200" dirty="0" smtClean="0">
                <a:solidFill>
                  <a:schemeClr val="tx1"/>
                </a:solidFill>
              </a:rPr>
              <a:t>è da ricordare quella del filosofo </a:t>
            </a:r>
            <a:r>
              <a:rPr lang="it-IT" sz="7200" b="1" dirty="0" smtClean="0">
                <a:solidFill>
                  <a:schemeClr val="tx1"/>
                </a:solidFill>
              </a:rPr>
              <a:t>Hans </a:t>
            </a:r>
            <a:r>
              <a:rPr lang="it-IT" sz="7200" b="1" dirty="0" err="1" smtClean="0">
                <a:solidFill>
                  <a:schemeClr val="tx1"/>
                </a:solidFill>
              </a:rPr>
              <a:t>Jonas</a:t>
            </a:r>
            <a:r>
              <a:rPr lang="it-IT" sz="7200" b="1" dirty="0" smtClean="0">
                <a:solidFill>
                  <a:schemeClr val="tx1"/>
                </a:solidFill>
              </a:rPr>
              <a:t> </a:t>
            </a:r>
            <a:r>
              <a:rPr lang="it-IT" sz="7200" dirty="0" smtClean="0">
                <a:solidFill>
                  <a:schemeClr val="tx1"/>
                </a:solidFill>
              </a:rPr>
              <a:t>che ha attirato l’attenzione sulla motivazione a monte. </a:t>
            </a:r>
          </a:p>
          <a:p>
            <a:pPr algn="just"/>
            <a:r>
              <a:rPr lang="it-IT" sz="7200" b="1" dirty="0" smtClean="0">
                <a:solidFill>
                  <a:srgbClr val="FF0000"/>
                </a:solidFill>
              </a:rPr>
              <a:t>Per </a:t>
            </a:r>
            <a:r>
              <a:rPr lang="it-IT" sz="7200" b="1" dirty="0" err="1" smtClean="0">
                <a:solidFill>
                  <a:srgbClr val="FF0000"/>
                </a:solidFill>
              </a:rPr>
              <a:t>Jonas</a:t>
            </a:r>
            <a:r>
              <a:rPr lang="it-IT" sz="7200" b="1" dirty="0" smtClean="0">
                <a:solidFill>
                  <a:srgbClr val="FF0000"/>
                </a:solidFill>
              </a:rPr>
              <a:t>, </a:t>
            </a:r>
            <a:r>
              <a:rPr lang="it-IT" sz="7200" dirty="0" smtClean="0">
                <a:solidFill>
                  <a:schemeClr val="tx1"/>
                </a:solidFill>
              </a:rPr>
              <a:t>è solo l’interesse per la medicina </a:t>
            </a:r>
            <a:r>
              <a:rPr lang="it-IT" sz="7200" dirty="0" err="1" smtClean="0">
                <a:solidFill>
                  <a:schemeClr val="tx1"/>
                </a:solidFill>
              </a:rPr>
              <a:t>trapiantistica</a:t>
            </a:r>
            <a:r>
              <a:rPr lang="it-IT" sz="7200" dirty="0" smtClean="0">
                <a:solidFill>
                  <a:schemeClr val="tx1"/>
                </a:solidFill>
              </a:rPr>
              <a:t> ad aver spinto ad una ridefinizione della morte. </a:t>
            </a:r>
          </a:p>
          <a:p>
            <a:pPr algn="just"/>
            <a:r>
              <a:rPr lang="it-IT" sz="7200" b="1" dirty="0" smtClean="0">
                <a:solidFill>
                  <a:srgbClr val="FF0000"/>
                </a:solidFill>
              </a:rPr>
              <a:t>Ciò appare indubitabile, </a:t>
            </a:r>
            <a:r>
              <a:rPr lang="it-IT" sz="7200" dirty="0" smtClean="0">
                <a:solidFill>
                  <a:schemeClr val="tx1"/>
                </a:solidFill>
              </a:rPr>
              <a:t>ma non sufficiente per screditare moralmente la definizione della morte cerebrale. </a:t>
            </a:r>
          </a:p>
          <a:p>
            <a:pPr algn="just"/>
            <a:r>
              <a:rPr lang="it-IT" sz="7200" b="1" dirty="0" smtClean="0">
                <a:solidFill>
                  <a:srgbClr val="FF0000"/>
                </a:solidFill>
              </a:rPr>
              <a:t>Quando il processo della morte è irreversibile</a:t>
            </a:r>
            <a:r>
              <a:rPr lang="it-IT" sz="7200" dirty="0" smtClean="0">
                <a:solidFill>
                  <a:schemeClr val="tx1"/>
                </a:solidFill>
              </a:rPr>
              <a:t>, che senso ha mantenere come dirimenti parametri che non possono più mutare il corso delle cose? </a:t>
            </a:r>
          </a:p>
          <a:p>
            <a:pPr algn="just"/>
            <a:r>
              <a:rPr lang="it-IT" sz="7200" b="1" dirty="0" smtClean="0">
                <a:solidFill>
                  <a:srgbClr val="FF0000"/>
                </a:solidFill>
              </a:rPr>
              <a:t>É necessario essere consapevoli </a:t>
            </a:r>
            <a:r>
              <a:rPr lang="it-IT" sz="7200" dirty="0" smtClean="0">
                <a:solidFill>
                  <a:schemeClr val="tx1"/>
                </a:solidFill>
              </a:rPr>
              <a:t>che, dietro alle discussioni di ordine scientifico, ci sono sempre interessi di qualche tipo. </a:t>
            </a:r>
          </a:p>
          <a:p>
            <a:pPr algn="just"/>
            <a:r>
              <a:rPr lang="it-IT" sz="7200" b="1" dirty="0" smtClean="0">
                <a:solidFill>
                  <a:srgbClr val="FF0000"/>
                </a:solidFill>
              </a:rPr>
              <a:t>Nel caso della morte cerebrale, </a:t>
            </a:r>
            <a:r>
              <a:rPr lang="it-IT" sz="7200" dirty="0" smtClean="0">
                <a:solidFill>
                  <a:schemeClr val="tx1"/>
                </a:solidFill>
              </a:rPr>
              <a:t>l’interesse prevalente è stato quello di </a:t>
            </a:r>
            <a:r>
              <a:rPr lang="it-IT" sz="7200" b="1" dirty="0" smtClean="0">
                <a:solidFill>
                  <a:schemeClr val="tx1"/>
                </a:solidFill>
              </a:rPr>
              <a:t>permettere la possibilità degli espianti senza per nulla ledere i diritti del morto e della sua comunità di riferimento</a:t>
            </a:r>
            <a:r>
              <a:rPr lang="it-IT" sz="7200" dirty="0" smtClean="0">
                <a:solidFill>
                  <a:schemeClr val="tx1"/>
                </a:solidFill>
              </a:rPr>
              <a:t>. </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18</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critica del filosofo Hans </a:t>
            </a:r>
            <a:r>
              <a:rPr lang="it-IT" sz="2800" b="1" dirty="0" err="1" smtClean="0">
                <a:solidFill>
                  <a:srgbClr val="0070C0"/>
                </a:solidFill>
              </a:rPr>
              <a:t>Jonas</a:t>
            </a:r>
            <a:endParaRPr lang="it-IT" sz="2800" b="1" dirty="0">
              <a:solidFill>
                <a:srgbClr val="0070C0"/>
              </a:solidFill>
            </a:endParaRPr>
          </a:p>
        </p:txBody>
      </p:sp>
      <p:pic>
        <p:nvPicPr>
          <p:cNvPr id="22530" name="Picture 2" descr="C:\Users\Master\Desktop\Foto trapianti\8.jpg"/>
          <p:cNvPicPr>
            <a:picLocks noChangeAspect="1" noChangeArrowheads="1"/>
          </p:cNvPicPr>
          <p:nvPr/>
        </p:nvPicPr>
        <p:blipFill>
          <a:blip r:embed="rId2" cstate="print"/>
          <a:srcRect/>
          <a:stretch>
            <a:fillRect/>
          </a:stretch>
        </p:blipFill>
        <p:spPr bwMode="auto">
          <a:xfrm>
            <a:off x="6012160" y="2636912"/>
            <a:ext cx="2880320" cy="28803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2530"/>
                                        </p:tgtEl>
                                        <p:attrNameLst>
                                          <p:attrName>style.visibility</p:attrName>
                                        </p:attrNameLst>
                                      </p:cBhvr>
                                      <p:to>
                                        <p:strVal val="visible"/>
                                      </p:to>
                                    </p:set>
                                    <p:anim calcmode="lin" valueType="num">
                                      <p:cBhvr>
                                        <p:cTn id="14" dur="500" fill="hold"/>
                                        <p:tgtEl>
                                          <p:spTgt spid="22530"/>
                                        </p:tgtEl>
                                        <p:attrNameLst>
                                          <p:attrName>ppt_w</p:attrName>
                                        </p:attrNameLst>
                                      </p:cBhvr>
                                      <p:tavLst>
                                        <p:tav tm="0">
                                          <p:val>
                                            <p:fltVal val="0"/>
                                          </p:val>
                                        </p:tav>
                                        <p:tav tm="100000">
                                          <p:val>
                                            <p:strVal val="#ppt_w"/>
                                          </p:val>
                                        </p:tav>
                                      </p:tavLst>
                                    </p:anim>
                                    <p:anim calcmode="lin" valueType="num">
                                      <p:cBhvr>
                                        <p:cTn id="15"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3203848" y="2060848"/>
            <a:ext cx="5688632" cy="4248472"/>
          </a:xfrm>
          <a:solidFill>
            <a:srgbClr val="FFFF00"/>
          </a:solidFill>
          <a:ln w="25400">
            <a:solidFill>
              <a:srgbClr val="FF0000"/>
            </a:solidFill>
          </a:ln>
        </p:spPr>
        <p:txBody>
          <a:bodyPr>
            <a:normAutofit fontScale="92500" lnSpcReduction="10000"/>
          </a:bodyPr>
          <a:lstStyle/>
          <a:p>
            <a:pPr algn="just"/>
            <a:r>
              <a:rPr lang="it-IT" sz="1800" b="1" dirty="0" smtClean="0">
                <a:solidFill>
                  <a:srgbClr val="FF0000"/>
                </a:solidFill>
              </a:rPr>
              <a:t>Visto che l’offerta degli organi </a:t>
            </a:r>
            <a:r>
              <a:rPr lang="it-IT" sz="1800" dirty="0" smtClean="0">
                <a:solidFill>
                  <a:schemeClr val="tx1"/>
                </a:solidFill>
              </a:rPr>
              <a:t>è inferiore alla domanda, oltre alle considerazioni di carattere medico, ci dovranno essere dei criteri che orientano l’individuazione dei beneficiari dei trapianti per evitare che la maggiore capacità economica diventi la più importante, se non l’unica, condizione di accessibilità agli organi disponibili. </a:t>
            </a:r>
          </a:p>
          <a:p>
            <a:pPr algn="just"/>
            <a:r>
              <a:rPr lang="it-IT" sz="1800" b="1" dirty="0" smtClean="0">
                <a:solidFill>
                  <a:srgbClr val="FF0000"/>
                </a:solidFill>
              </a:rPr>
              <a:t>É la questione dell’allocazione degli organi</a:t>
            </a:r>
            <a:r>
              <a:rPr lang="it-IT" sz="1800" dirty="0" smtClean="0">
                <a:solidFill>
                  <a:schemeClr val="tx1"/>
                </a:solidFill>
              </a:rPr>
              <a:t>, cioè i modi in cui sono impiegati. Il criterio economico secondo cui chi dispone di più risorse ha maggiori possibilità di accesso ai trapianti deve essere contrastato sul piano etico e giuridico. </a:t>
            </a:r>
          </a:p>
          <a:p>
            <a:pPr algn="just"/>
            <a:r>
              <a:rPr lang="it-IT" sz="1800" b="1" dirty="0" smtClean="0">
                <a:solidFill>
                  <a:srgbClr val="FF0000"/>
                </a:solidFill>
              </a:rPr>
              <a:t>La criteriologia dell’allocazione </a:t>
            </a:r>
            <a:r>
              <a:rPr lang="it-IT" sz="1800" dirty="0" smtClean="0">
                <a:solidFill>
                  <a:schemeClr val="tx1"/>
                </a:solidFill>
              </a:rPr>
              <a:t>può basarsi sul primo arrivato-primo servito, sulla sorte (lotteria), sull’età anagrafica (prevalenza del giovane), sulla gravità clinica, sul merito sociale, oppure su una combinazione di tutti o alcuni di questi criteri. </a:t>
            </a:r>
          </a:p>
          <a:p>
            <a:pPr algn="just"/>
            <a:r>
              <a:rPr lang="it-IT" sz="1800" b="1" dirty="0" smtClean="0">
                <a:solidFill>
                  <a:srgbClr val="FF0000"/>
                </a:solidFill>
              </a:rPr>
              <a:t>In genere, </a:t>
            </a:r>
            <a:r>
              <a:rPr lang="it-IT" sz="1800" dirty="0" smtClean="0">
                <a:solidFill>
                  <a:schemeClr val="tx1"/>
                </a:solidFill>
              </a:rPr>
              <a:t>un solo criterio non è sufficiente per decidere in modo moralmente giusto.</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19</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Criteri allocativi riguardanti i beneficiari del trapianto</a:t>
            </a:r>
            <a:endParaRPr lang="it-IT" sz="2800" b="1" dirty="0">
              <a:solidFill>
                <a:srgbClr val="0070C0"/>
              </a:solidFill>
            </a:endParaRPr>
          </a:p>
        </p:txBody>
      </p:sp>
      <p:pic>
        <p:nvPicPr>
          <p:cNvPr id="21506" name="Picture 2" descr="C:\Users\Master\Desktop\Foto trapianti\7.jpg"/>
          <p:cNvPicPr>
            <a:picLocks noChangeAspect="1" noChangeArrowheads="1"/>
          </p:cNvPicPr>
          <p:nvPr/>
        </p:nvPicPr>
        <p:blipFill>
          <a:blip r:embed="rId2" cstate="print"/>
          <a:srcRect/>
          <a:stretch>
            <a:fillRect/>
          </a:stretch>
        </p:blipFill>
        <p:spPr bwMode="auto">
          <a:xfrm>
            <a:off x="251520" y="2996952"/>
            <a:ext cx="2812102"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1506"/>
                                        </p:tgtEl>
                                        <p:attrNameLst>
                                          <p:attrName>style.visibility</p:attrName>
                                        </p:attrNameLst>
                                      </p:cBhvr>
                                      <p:to>
                                        <p:strVal val="visible"/>
                                      </p:to>
                                    </p:set>
                                    <p:anim calcmode="lin" valueType="num">
                                      <p:cBhvr>
                                        <p:cTn id="14" dur="500" fill="hold"/>
                                        <p:tgtEl>
                                          <p:spTgt spid="21506"/>
                                        </p:tgtEl>
                                        <p:attrNameLst>
                                          <p:attrName>ppt_w</p:attrName>
                                        </p:attrNameLst>
                                      </p:cBhvr>
                                      <p:tavLst>
                                        <p:tav tm="0">
                                          <p:val>
                                            <p:fltVal val="0"/>
                                          </p:val>
                                        </p:tav>
                                        <p:tav tm="100000">
                                          <p:val>
                                            <p:strVal val="#ppt_w"/>
                                          </p:val>
                                        </p:tav>
                                      </p:tavLst>
                                    </p:anim>
                                    <p:anim calcmode="lin" valueType="num">
                                      <p:cBhvr>
                                        <p:cTn id="15" dur="500" fill="hold"/>
                                        <p:tgtEl>
                                          <p:spTgt spid="2150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204864"/>
            <a:ext cx="5040560" cy="3672408"/>
          </a:xfrm>
          <a:solidFill>
            <a:srgbClr val="FFFF00"/>
          </a:solidFill>
          <a:ln w="25400">
            <a:solidFill>
              <a:srgbClr val="FF0000"/>
            </a:solidFill>
          </a:ln>
        </p:spPr>
        <p:txBody>
          <a:bodyPr>
            <a:normAutofit fontScale="62500" lnSpcReduction="20000"/>
          </a:bodyPr>
          <a:lstStyle/>
          <a:p>
            <a:pPr algn="just"/>
            <a:r>
              <a:rPr lang="it-IT" b="1" dirty="0" smtClean="0">
                <a:solidFill>
                  <a:srgbClr val="FF0000"/>
                </a:solidFill>
              </a:rPr>
              <a:t>L’etica dei trapianti </a:t>
            </a:r>
            <a:r>
              <a:rPr lang="it-IT" dirty="0" smtClean="0">
                <a:solidFill>
                  <a:schemeClr val="tx1"/>
                </a:solidFill>
              </a:rPr>
              <a:t>si trova al centro di un fascio di questioni di carattere antropologico, etico e giuridico, medico e politico. </a:t>
            </a:r>
          </a:p>
          <a:p>
            <a:pPr algn="just"/>
            <a:r>
              <a:rPr lang="it-IT" b="1" dirty="0" smtClean="0">
                <a:solidFill>
                  <a:srgbClr val="FF0000"/>
                </a:solidFill>
              </a:rPr>
              <a:t>Nel trapianto </a:t>
            </a:r>
            <a:r>
              <a:rPr lang="it-IT" dirty="0" smtClean="0">
                <a:solidFill>
                  <a:schemeClr val="tx1"/>
                </a:solidFill>
              </a:rPr>
              <a:t>si rispecchiano l’idea di persona, il rispetto dovuto ai defunti, le responsabilità delle famiglie, la volontarietà della donazione ed il consenso alla stessa, la definizione della morte, lo sviluppo delle tecniche chirurgiche, il ruolo dello stato nel disciplinare la sfera pubblica della promozione della salute e quelle relative alle scelte dei cittadini. </a:t>
            </a:r>
          </a:p>
          <a:p>
            <a:pPr algn="just"/>
            <a:r>
              <a:rPr lang="it-IT" b="1" dirty="0" smtClean="0">
                <a:solidFill>
                  <a:srgbClr val="FF0000"/>
                </a:solidFill>
              </a:rPr>
              <a:t>Questi</a:t>
            </a:r>
            <a:r>
              <a:rPr lang="it-IT" dirty="0" smtClean="0">
                <a:solidFill>
                  <a:schemeClr val="tx1"/>
                </a:solidFill>
              </a:rPr>
              <a:t> sono solo alcuni dei nodi che si presentano in modo intrecciato tutte le volte in cui si pensa al tema dei trapianti.</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Presentazione</a:t>
            </a:r>
            <a:endParaRPr lang="it-IT" dirty="0"/>
          </a:p>
        </p:txBody>
      </p:sp>
      <p:pic>
        <p:nvPicPr>
          <p:cNvPr id="1026" name="Picture 2" descr="C:\Users\Master\Desktop\Foto trapianti\2.jpg"/>
          <p:cNvPicPr>
            <a:picLocks noChangeAspect="1" noChangeArrowheads="1"/>
          </p:cNvPicPr>
          <p:nvPr/>
        </p:nvPicPr>
        <p:blipFill>
          <a:blip r:embed="rId2" cstate="print"/>
          <a:srcRect l="14372" t="11874" r="16640"/>
          <a:stretch>
            <a:fillRect/>
          </a:stretch>
        </p:blipFill>
        <p:spPr bwMode="auto">
          <a:xfrm>
            <a:off x="5485658" y="2420888"/>
            <a:ext cx="3406822" cy="316052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1916832"/>
            <a:ext cx="5688632" cy="4464496"/>
          </a:xfrm>
          <a:solidFill>
            <a:srgbClr val="FFFF00"/>
          </a:solidFill>
          <a:ln w="25400">
            <a:solidFill>
              <a:srgbClr val="FF0000"/>
            </a:solidFill>
          </a:ln>
        </p:spPr>
        <p:txBody>
          <a:bodyPr>
            <a:normAutofit fontScale="92500" lnSpcReduction="20000"/>
          </a:bodyPr>
          <a:lstStyle/>
          <a:p>
            <a:pPr algn="just"/>
            <a:r>
              <a:rPr lang="it-IT" sz="1800" b="1" dirty="0" smtClean="0">
                <a:solidFill>
                  <a:srgbClr val="FF0000"/>
                </a:solidFill>
              </a:rPr>
              <a:t>Un criterio da tenere presente </a:t>
            </a:r>
            <a:r>
              <a:rPr lang="it-IT" sz="1800" dirty="0" smtClean="0">
                <a:solidFill>
                  <a:schemeClr val="tx1"/>
                </a:solidFill>
              </a:rPr>
              <a:t>è quello della massimizzazione dei benefici rispetto ai soggetti su cui il trapianto viene effettuato. </a:t>
            </a:r>
          </a:p>
          <a:p>
            <a:pPr algn="just"/>
            <a:r>
              <a:rPr lang="it-IT" sz="1800" b="1" dirty="0" smtClean="0">
                <a:solidFill>
                  <a:srgbClr val="FF0000"/>
                </a:solidFill>
              </a:rPr>
              <a:t>A parità di bisogno e di priorità terapeutica, </a:t>
            </a:r>
            <a:r>
              <a:rPr lang="it-IT" sz="1800" dirty="0" smtClean="0">
                <a:solidFill>
                  <a:schemeClr val="tx1"/>
                </a:solidFill>
              </a:rPr>
              <a:t>si dovrebbero privilegiare quelle persone che hanno maggiori responsabilità sociali nei confronti di altri soggetti, ad esempio un padre di famiglia rispetto a chi non ha responsabilità famigliari primarie, cioè verso coniuge e figli. </a:t>
            </a:r>
          </a:p>
          <a:p>
            <a:pPr algn="just"/>
            <a:r>
              <a:rPr lang="it-IT" sz="1800" b="1" dirty="0" smtClean="0">
                <a:solidFill>
                  <a:srgbClr val="FF0000"/>
                </a:solidFill>
              </a:rPr>
              <a:t>Questo criterio </a:t>
            </a:r>
            <a:r>
              <a:rPr lang="it-IT" sz="1800" dirty="0" smtClean="0">
                <a:solidFill>
                  <a:schemeClr val="tx1"/>
                </a:solidFill>
              </a:rPr>
              <a:t>può suscitare l’opposizione della cultura “</a:t>
            </a:r>
            <a:r>
              <a:rPr lang="it-IT" sz="1800" dirty="0" err="1" smtClean="0">
                <a:solidFill>
                  <a:schemeClr val="tx1"/>
                </a:solidFill>
              </a:rPr>
              <a:t>egualitarista</a:t>
            </a:r>
            <a:r>
              <a:rPr lang="it-IT" sz="1800" dirty="0" smtClean="0">
                <a:solidFill>
                  <a:schemeClr val="tx1"/>
                </a:solidFill>
              </a:rPr>
              <a:t>” che tende a mettere sullo stesso piano gli individui, indipendentemente dal loro coinvolgimento in progetti di vita all’insegna della formazione di comunità famigliari. </a:t>
            </a:r>
          </a:p>
          <a:p>
            <a:pPr algn="just"/>
            <a:r>
              <a:rPr lang="it-IT" sz="1800" b="1" dirty="0" smtClean="0">
                <a:solidFill>
                  <a:srgbClr val="FF0000"/>
                </a:solidFill>
              </a:rPr>
              <a:t>Da un punto di vista laico</a:t>
            </a:r>
            <a:r>
              <a:rPr lang="it-IT" sz="1800" dirty="0" smtClean="0">
                <a:solidFill>
                  <a:schemeClr val="tx1"/>
                </a:solidFill>
              </a:rPr>
              <a:t>, tuttavia, tutti sono liberi di intraprendere il progetto di vita che a loro confà maggiormente, ma è altrettanto vero che non tutti i soggetti scelgono lo stesso grado di “impegno” sociale. </a:t>
            </a:r>
          </a:p>
          <a:p>
            <a:pPr algn="just"/>
            <a:r>
              <a:rPr lang="it-IT" sz="1800" b="1" dirty="0" smtClean="0">
                <a:solidFill>
                  <a:srgbClr val="FF0000"/>
                </a:solidFill>
              </a:rPr>
              <a:t>L’allocazione dovrebbe tenere conto </a:t>
            </a:r>
            <a:r>
              <a:rPr lang="it-IT" sz="1800" dirty="0" smtClean="0">
                <a:solidFill>
                  <a:schemeClr val="tx1"/>
                </a:solidFill>
              </a:rPr>
              <a:t>anche di questo parametro senza che esso sia avvertito come una fastidiosa discriminazione.</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20</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Un primo criterio:  la massimizzazione dei benefici</a:t>
            </a:r>
            <a:endParaRPr lang="it-IT" sz="2800" b="1" dirty="0">
              <a:solidFill>
                <a:srgbClr val="0070C0"/>
              </a:solidFill>
            </a:endParaRPr>
          </a:p>
        </p:txBody>
      </p:sp>
      <p:pic>
        <p:nvPicPr>
          <p:cNvPr id="20482" name="Picture 2" descr="C:\Users\Master\Desktop\Foto trapianti\2.jpg"/>
          <p:cNvPicPr>
            <a:picLocks noChangeAspect="1" noChangeArrowheads="1"/>
          </p:cNvPicPr>
          <p:nvPr/>
        </p:nvPicPr>
        <p:blipFill>
          <a:blip r:embed="rId2" cstate="print"/>
          <a:srcRect b="21251"/>
          <a:stretch>
            <a:fillRect/>
          </a:stretch>
        </p:blipFill>
        <p:spPr bwMode="auto">
          <a:xfrm>
            <a:off x="6084168" y="3068960"/>
            <a:ext cx="2869883" cy="16561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482"/>
                                        </p:tgtEl>
                                        <p:attrNameLst>
                                          <p:attrName>style.visibility</p:attrName>
                                        </p:attrNameLst>
                                      </p:cBhvr>
                                      <p:to>
                                        <p:strVal val="visible"/>
                                      </p:to>
                                    </p:set>
                                    <p:anim calcmode="lin" valueType="num">
                                      <p:cBhvr>
                                        <p:cTn id="14" dur="500" fill="hold"/>
                                        <p:tgtEl>
                                          <p:spTgt spid="20482"/>
                                        </p:tgtEl>
                                        <p:attrNameLst>
                                          <p:attrName>ppt_w</p:attrName>
                                        </p:attrNameLst>
                                      </p:cBhvr>
                                      <p:tavLst>
                                        <p:tav tm="0">
                                          <p:val>
                                            <p:fltVal val="0"/>
                                          </p:val>
                                        </p:tav>
                                        <p:tav tm="100000">
                                          <p:val>
                                            <p:strVal val="#ppt_w"/>
                                          </p:val>
                                        </p:tav>
                                      </p:tavLst>
                                    </p:anim>
                                    <p:anim calcmode="lin" valueType="num">
                                      <p:cBhvr>
                                        <p:cTn id="15" dur="500" fill="hold"/>
                                        <p:tgtEl>
                                          <p:spTgt spid="2048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987824" y="1988840"/>
            <a:ext cx="5904656" cy="4032448"/>
          </a:xfrm>
          <a:solidFill>
            <a:srgbClr val="FFFF00"/>
          </a:solidFill>
          <a:ln w="25400">
            <a:solidFill>
              <a:srgbClr val="FF0000"/>
            </a:solidFill>
          </a:ln>
        </p:spPr>
        <p:txBody>
          <a:bodyPr>
            <a:normAutofit fontScale="85000" lnSpcReduction="10000"/>
          </a:bodyPr>
          <a:lstStyle/>
          <a:p>
            <a:pPr algn="just"/>
            <a:r>
              <a:rPr lang="it-IT" sz="1900" b="1" dirty="0" smtClean="0">
                <a:solidFill>
                  <a:srgbClr val="FF0000"/>
                </a:solidFill>
              </a:rPr>
              <a:t>Un altro criterio </a:t>
            </a:r>
            <a:r>
              <a:rPr lang="it-IT" sz="1900" dirty="0" smtClean="0">
                <a:solidFill>
                  <a:schemeClr val="tx1"/>
                </a:solidFill>
              </a:rPr>
              <a:t>da tenere presente riguarda la migliore prospettiva di successo del trapianto. Anche in questo caso, fatte salve le considerazioni mediche e a parità di bisogno, l’intervento che ha più alte possibilità di riuscita dovrebbe avere priorità sugli altri. </a:t>
            </a:r>
          </a:p>
          <a:p>
            <a:pPr algn="just"/>
            <a:r>
              <a:rPr lang="it-IT" sz="1900" b="1" dirty="0" smtClean="0">
                <a:solidFill>
                  <a:srgbClr val="FF0000"/>
                </a:solidFill>
              </a:rPr>
              <a:t>É ingiusto, </a:t>
            </a:r>
            <a:r>
              <a:rPr lang="it-IT" sz="1900" dirty="0" smtClean="0">
                <a:solidFill>
                  <a:schemeClr val="tx1"/>
                </a:solidFill>
              </a:rPr>
              <a:t>ad esempio, trapiantare un organo solo per un breve prolungamento della vita di un paziente terminale e trascurare la necessità di pazienti che hanno aspettative di vita più lunghe.</a:t>
            </a:r>
          </a:p>
          <a:p>
            <a:pPr algn="just"/>
            <a:r>
              <a:rPr lang="it-IT" sz="1900" b="1" dirty="0" smtClean="0">
                <a:solidFill>
                  <a:srgbClr val="FF0000"/>
                </a:solidFill>
              </a:rPr>
              <a:t>Nell’allocazione degli organi, </a:t>
            </a:r>
            <a:r>
              <a:rPr lang="it-IT" sz="1900" dirty="0" smtClean="0">
                <a:solidFill>
                  <a:schemeClr val="tx1"/>
                </a:solidFill>
              </a:rPr>
              <a:t>il criterio dell’imparzialità non può essere assoluto in quanto ogni scelta è valoriale e, quindi, soggetta a criteri di riferimento. </a:t>
            </a:r>
          </a:p>
          <a:p>
            <a:pPr algn="just"/>
            <a:r>
              <a:rPr lang="it-IT" sz="1900" b="1" dirty="0" smtClean="0">
                <a:solidFill>
                  <a:srgbClr val="FF0000"/>
                </a:solidFill>
              </a:rPr>
              <a:t>La parzialità inevitabile </a:t>
            </a:r>
            <a:r>
              <a:rPr lang="it-IT" sz="1900" dirty="0" smtClean="0">
                <a:solidFill>
                  <a:schemeClr val="tx1"/>
                </a:solidFill>
              </a:rPr>
              <a:t>non deve tradursi in discriminazione preconcetta. Occorre quindi disporre di una griglia di criteri da far interagire con l’analisi delle situazioni, delle possibilità e della complessità. </a:t>
            </a:r>
          </a:p>
          <a:p>
            <a:pPr algn="just"/>
            <a:r>
              <a:rPr lang="it-IT" sz="1900" b="1" dirty="0" smtClean="0">
                <a:solidFill>
                  <a:srgbClr val="FF0000"/>
                </a:solidFill>
              </a:rPr>
              <a:t>Non ci sarà mai </a:t>
            </a:r>
            <a:r>
              <a:rPr lang="it-IT" sz="1900" dirty="0" smtClean="0">
                <a:solidFill>
                  <a:schemeClr val="tx1"/>
                </a:solidFill>
              </a:rPr>
              <a:t>una decisione che non comporta il “taglio” di qualcosa e lo “scarto” di qualcos’altro, in quanto ogni scelta allocativa si basa sulla preferenza di una soluzione rispetto ad un’altra.</a:t>
            </a:r>
          </a:p>
          <a:p>
            <a:pPr algn="just"/>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21</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Un altro criterio:  la miglior prospettiva di successo</a:t>
            </a:r>
            <a:endParaRPr lang="it-IT" sz="2800" b="1" dirty="0">
              <a:solidFill>
                <a:srgbClr val="0070C0"/>
              </a:solidFill>
            </a:endParaRPr>
          </a:p>
        </p:txBody>
      </p:sp>
      <p:pic>
        <p:nvPicPr>
          <p:cNvPr id="19458" name="Picture 2" descr="C:\Users\Master\Desktop\Foto trapianti\4.jpg"/>
          <p:cNvPicPr>
            <a:picLocks noChangeAspect="1" noChangeArrowheads="1"/>
          </p:cNvPicPr>
          <p:nvPr/>
        </p:nvPicPr>
        <p:blipFill>
          <a:blip r:embed="rId2" cstate="print"/>
          <a:srcRect/>
          <a:stretch>
            <a:fillRect/>
          </a:stretch>
        </p:blipFill>
        <p:spPr bwMode="auto">
          <a:xfrm>
            <a:off x="251520" y="3068960"/>
            <a:ext cx="2619375" cy="17526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 calcmode="lin" valueType="num">
                                      <p:cBhvr>
                                        <p:cTn id="14" dur="500" fill="hold"/>
                                        <p:tgtEl>
                                          <p:spTgt spid="19458"/>
                                        </p:tgtEl>
                                        <p:attrNameLst>
                                          <p:attrName>ppt_w</p:attrName>
                                        </p:attrNameLst>
                                      </p:cBhvr>
                                      <p:tavLst>
                                        <p:tav tm="0">
                                          <p:val>
                                            <p:fltVal val="0"/>
                                          </p:val>
                                        </p:tav>
                                        <p:tav tm="100000">
                                          <p:val>
                                            <p:strVal val="#ppt_w"/>
                                          </p:val>
                                        </p:tav>
                                      </p:tavLst>
                                    </p:anim>
                                    <p:anim calcmode="lin" valueType="num">
                                      <p:cBhvr>
                                        <p:cTn id="15" dur="500" fill="hold"/>
                                        <p:tgtEl>
                                          <p:spTgt spid="1945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1988840"/>
            <a:ext cx="5904656" cy="4320480"/>
          </a:xfrm>
          <a:solidFill>
            <a:srgbClr val="FFFF00"/>
          </a:solidFill>
          <a:ln w="25400">
            <a:solidFill>
              <a:srgbClr val="FF0000"/>
            </a:solidFill>
          </a:ln>
        </p:spPr>
        <p:txBody>
          <a:bodyPr>
            <a:normAutofit fontScale="92500" lnSpcReduction="20000"/>
          </a:bodyPr>
          <a:lstStyle/>
          <a:p>
            <a:pPr algn="just"/>
            <a:r>
              <a:rPr lang="it-IT" sz="1800" b="1" dirty="0" smtClean="0">
                <a:solidFill>
                  <a:srgbClr val="FF0000"/>
                </a:solidFill>
              </a:rPr>
              <a:t>Donare gli organi </a:t>
            </a:r>
            <a:r>
              <a:rPr lang="it-IT" sz="1800" dirty="0" smtClean="0">
                <a:solidFill>
                  <a:schemeClr val="tx1"/>
                </a:solidFill>
              </a:rPr>
              <a:t>non è una “scelta di civiltà”, come spesso si sente dire, come se ciò volesse dire che la scelta di non donarli è incivile e biasimevole. </a:t>
            </a:r>
          </a:p>
          <a:p>
            <a:pPr algn="just"/>
            <a:r>
              <a:rPr lang="it-IT" sz="1800" b="1" dirty="0" smtClean="0">
                <a:solidFill>
                  <a:srgbClr val="FF0000"/>
                </a:solidFill>
              </a:rPr>
              <a:t>Le decisioni riguardanti la donazione </a:t>
            </a:r>
            <a:r>
              <a:rPr lang="it-IT" sz="1800" dirty="0" smtClean="0">
                <a:solidFill>
                  <a:schemeClr val="tx1"/>
                </a:solidFill>
              </a:rPr>
              <a:t>appartengono alla sfera della coscienza individuale nel quadro delle relazioni vissute da ciascuno. </a:t>
            </a:r>
          </a:p>
          <a:p>
            <a:pPr algn="just"/>
            <a:r>
              <a:rPr lang="it-IT" sz="1800" b="1" dirty="0" smtClean="0">
                <a:solidFill>
                  <a:srgbClr val="FF0000"/>
                </a:solidFill>
              </a:rPr>
              <a:t>Sebbene ogni persona </a:t>
            </a:r>
            <a:r>
              <a:rPr lang="it-IT" sz="1800" dirty="0" smtClean="0">
                <a:solidFill>
                  <a:schemeClr val="tx1"/>
                </a:solidFill>
              </a:rPr>
              <a:t>è inserita in un quadro di rapporti di cui tenere conto (famiglia, chiesa, stato, ...), la loro sfera di competenza sulla persona stessa è limitata. </a:t>
            </a:r>
          </a:p>
          <a:p>
            <a:pPr algn="just"/>
            <a:r>
              <a:rPr lang="it-IT" sz="1800" b="1" dirty="0" smtClean="0">
                <a:solidFill>
                  <a:srgbClr val="FF0000"/>
                </a:solidFill>
              </a:rPr>
              <a:t>Nessuno ha il diritto </a:t>
            </a:r>
            <a:r>
              <a:rPr lang="it-IT" sz="1800" dirty="0" smtClean="0">
                <a:solidFill>
                  <a:schemeClr val="tx1"/>
                </a:solidFill>
              </a:rPr>
              <a:t>di fare scelte etiche relative ai trapianti al posto delle persone interessate che ne hanno facoltà, né imporre trattamenti od interventi medici contrari alla loro coscienza.</a:t>
            </a:r>
          </a:p>
          <a:p>
            <a:pPr algn="just"/>
            <a:r>
              <a:rPr lang="it-IT" sz="1800" b="1" dirty="0" smtClean="0">
                <a:solidFill>
                  <a:srgbClr val="FF0000"/>
                </a:solidFill>
              </a:rPr>
              <a:t>Nessuna legge </a:t>
            </a:r>
            <a:r>
              <a:rPr lang="it-IT" sz="1800" dirty="0" smtClean="0">
                <a:solidFill>
                  <a:schemeClr val="tx1"/>
                </a:solidFill>
              </a:rPr>
              <a:t>potrà mai imporre la donazione in nome di un non ben chiaro concetto del bene comune o di interessi economici o scientifici. </a:t>
            </a:r>
          </a:p>
          <a:p>
            <a:pPr algn="just"/>
            <a:r>
              <a:rPr lang="it-IT" sz="1800" b="1" dirty="0" smtClean="0">
                <a:solidFill>
                  <a:srgbClr val="FF0000"/>
                </a:solidFill>
              </a:rPr>
              <a:t>La scelta è allora legata </a:t>
            </a:r>
            <a:r>
              <a:rPr lang="it-IT" sz="1800" dirty="0" smtClean="0">
                <a:solidFill>
                  <a:schemeClr val="tx1"/>
                </a:solidFill>
              </a:rPr>
              <a:t>all’orientamento morale del potenziale donatore che non può essere biasimato se decide di non diventare un donatore effettivo e nemmeno esaltato se sceglie di diventarlo.</a:t>
            </a:r>
          </a:p>
          <a:p>
            <a:pPr algn="just"/>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22</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scelta della donazione di organi</a:t>
            </a:r>
            <a:endParaRPr lang="it-IT" sz="2800" b="1" dirty="0">
              <a:solidFill>
                <a:srgbClr val="0070C0"/>
              </a:solidFill>
            </a:endParaRPr>
          </a:p>
        </p:txBody>
      </p:sp>
      <p:pic>
        <p:nvPicPr>
          <p:cNvPr id="17410" name="Picture 2" descr="C:\Users\Master\Desktop\Foto trapianti\6.jpg"/>
          <p:cNvPicPr>
            <a:picLocks noChangeAspect="1" noChangeArrowheads="1"/>
          </p:cNvPicPr>
          <p:nvPr/>
        </p:nvPicPr>
        <p:blipFill>
          <a:blip r:embed="rId2" cstate="print"/>
          <a:srcRect/>
          <a:stretch>
            <a:fillRect/>
          </a:stretch>
        </p:blipFill>
        <p:spPr bwMode="auto">
          <a:xfrm>
            <a:off x="6300192" y="3212976"/>
            <a:ext cx="2657475" cy="172402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 calcmode="lin" valueType="num">
                                      <p:cBhvr>
                                        <p:cTn id="14" dur="500" fill="hold"/>
                                        <p:tgtEl>
                                          <p:spTgt spid="17410"/>
                                        </p:tgtEl>
                                        <p:attrNameLst>
                                          <p:attrName>ppt_w</p:attrName>
                                        </p:attrNameLst>
                                      </p:cBhvr>
                                      <p:tavLst>
                                        <p:tav tm="0">
                                          <p:val>
                                            <p:fltVal val="0"/>
                                          </p:val>
                                        </p:tav>
                                        <p:tav tm="100000">
                                          <p:val>
                                            <p:strVal val="#ppt_w"/>
                                          </p:val>
                                        </p:tav>
                                      </p:tavLst>
                                    </p:anim>
                                    <p:anim calcmode="lin" valueType="num">
                                      <p:cBhvr>
                                        <p:cTn id="15" dur="500" fill="hold"/>
                                        <p:tgtEl>
                                          <p:spTgt spid="174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987824" y="1916832"/>
            <a:ext cx="5904656" cy="4320480"/>
          </a:xfrm>
          <a:solidFill>
            <a:srgbClr val="FFFF00"/>
          </a:solidFill>
          <a:ln w="25400">
            <a:solidFill>
              <a:srgbClr val="FF0000"/>
            </a:solidFill>
          </a:ln>
        </p:spPr>
        <p:txBody>
          <a:bodyPr>
            <a:normAutofit lnSpcReduction="10000"/>
          </a:bodyPr>
          <a:lstStyle/>
          <a:p>
            <a:pPr algn="just"/>
            <a:r>
              <a:rPr lang="it-IT" sz="1800" b="1" dirty="0" smtClean="0">
                <a:solidFill>
                  <a:srgbClr val="FF0000"/>
                </a:solidFill>
              </a:rPr>
              <a:t>Il meccanismo dell’attuale legislazione italiana </a:t>
            </a:r>
            <a:r>
              <a:rPr lang="it-IT" sz="1800" dirty="0" smtClean="0">
                <a:solidFill>
                  <a:schemeClr val="tx1"/>
                </a:solidFill>
              </a:rPr>
              <a:t>(</a:t>
            </a:r>
            <a:r>
              <a:rPr lang="it-IT" sz="1800" b="1" dirty="0" smtClean="0">
                <a:solidFill>
                  <a:schemeClr val="tx1"/>
                </a:solidFill>
              </a:rPr>
              <a:t>legge n. 91 del 1 aprile 1999</a:t>
            </a:r>
            <a:r>
              <a:rPr lang="it-IT" sz="1800" dirty="0" smtClean="0">
                <a:solidFill>
                  <a:schemeClr val="tx1"/>
                </a:solidFill>
              </a:rPr>
              <a:t>) che prevede il “silenzio-assenso” è un modo contorto e opinabile di rispettare fino in fondo la sfera di attribuzione della persona. </a:t>
            </a:r>
          </a:p>
          <a:p>
            <a:pPr algn="just"/>
            <a:r>
              <a:rPr lang="it-IT" sz="1800" b="1" dirty="0" smtClean="0">
                <a:solidFill>
                  <a:srgbClr val="FF0000"/>
                </a:solidFill>
              </a:rPr>
              <a:t>Infatti, </a:t>
            </a:r>
            <a:r>
              <a:rPr lang="it-IT" sz="1800" dirty="0" smtClean="0">
                <a:solidFill>
                  <a:schemeClr val="tx1"/>
                </a:solidFill>
              </a:rPr>
              <a:t>la legge prevede che chi, dopo essere stato informato, non firma l’autorizzazione al prelievo o la sua negazione, viene comunque considerato un donatore ed il suo “silenzio” viene considerato un “assenso”. </a:t>
            </a:r>
          </a:p>
          <a:p>
            <a:pPr algn="just"/>
            <a:r>
              <a:rPr lang="it-IT" sz="1800" b="1" dirty="0" smtClean="0">
                <a:solidFill>
                  <a:srgbClr val="FF0000"/>
                </a:solidFill>
              </a:rPr>
              <a:t>É sempre difficile </a:t>
            </a:r>
            <a:r>
              <a:rPr lang="it-IT" sz="1800" dirty="0" smtClean="0">
                <a:solidFill>
                  <a:schemeClr val="tx1"/>
                </a:solidFill>
              </a:rPr>
              <a:t>interpretare il silenzio di una persona, ma siccome l’espianto dei propri organi è una decisione delicata e molto personale, sarebbe più rispettoso considerare donatori solo coloro che hanno esplicitamente dato il loro assenso. </a:t>
            </a:r>
          </a:p>
          <a:p>
            <a:pPr algn="just"/>
            <a:r>
              <a:rPr lang="it-IT" sz="1800" b="1" dirty="0" smtClean="0">
                <a:solidFill>
                  <a:srgbClr val="FF0000"/>
                </a:solidFill>
              </a:rPr>
              <a:t>Per limitare </a:t>
            </a:r>
            <a:r>
              <a:rPr lang="it-IT" sz="1800" dirty="0" smtClean="0">
                <a:solidFill>
                  <a:schemeClr val="tx1"/>
                </a:solidFill>
              </a:rPr>
              <a:t>il più possibile le situazioni incerte, è necessario informare ed informarsi in modo che le scelte dell’assenso o del dissenso siano il più possibilmente ponderate.</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23</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Attualmente vige il “silenzio-assenso”</a:t>
            </a:r>
            <a:endParaRPr lang="it-IT" sz="2800" b="1" dirty="0">
              <a:solidFill>
                <a:srgbClr val="0070C0"/>
              </a:solidFill>
            </a:endParaRPr>
          </a:p>
        </p:txBody>
      </p:sp>
      <p:pic>
        <p:nvPicPr>
          <p:cNvPr id="18434" name="Picture 2" descr="C:\Users\Master\Desktop\Foto trapianti\5.jpg"/>
          <p:cNvPicPr>
            <a:picLocks noChangeAspect="1" noChangeArrowheads="1"/>
          </p:cNvPicPr>
          <p:nvPr/>
        </p:nvPicPr>
        <p:blipFill>
          <a:blip r:embed="rId2" cstate="print"/>
          <a:srcRect b="14646"/>
          <a:stretch>
            <a:fillRect/>
          </a:stretch>
        </p:blipFill>
        <p:spPr bwMode="auto">
          <a:xfrm>
            <a:off x="251520" y="3068960"/>
            <a:ext cx="2590800" cy="15121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8434"/>
                                        </p:tgtEl>
                                        <p:attrNameLst>
                                          <p:attrName>style.visibility</p:attrName>
                                        </p:attrNameLst>
                                      </p:cBhvr>
                                      <p:to>
                                        <p:strVal val="visible"/>
                                      </p:to>
                                    </p:set>
                                    <p:anim calcmode="lin" valueType="num">
                                      <p:cBhvr>
                                        <p:cTn id="14" dur="500" fill="hold"/>
                                        <p:tgtEl>
                                          <p:spTgt spid="18434"/>
                                        </p:tgtEl>
                                        <p:attrNameLst>
                                          <p:attrName>ppt_w</p:attrName>
                                        </p:attrNameLst>
                                      </p:cBhvr>
                                      <p:tavLst>
                                        <p:tav tm="0">
                                          <p:val>
                                            <p:fltVal val="0"/>
                                          </p:val>
                                        </p:tav>
                                        <p:tav tm="100000">
                                          <p:val>
                                            <p:strVal val="#ppt_w"/>
                                          </p:val>
                                        </p:tav>
                                      </p:tavLst>
                                    </p:anim>
                                    <p:anim calcmode="lin" valueType="num">
                                      <p:cBhvr>
                                        <p:cTn id="15" dur="500" fill="hold"/>
                                        <p:tgtEl>
                                          <p:spTgt spid="1843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323528" y="1700808"/>
            <a:ext cx="8568952" cy="2448272"/>
          </a:xfrm>
          <a:solidFill>
            <a:srgbClr val="FFFF00"/>
          </a:solidFill>
          <a:ln w="25400">
            <a:solidFill>
              <a:srgbClr val="FF0000"/>
            </a:solidFill>
          </a:ln>
        </p:spPr>
        <p:txBody>
          <a:bodyPr>
            <a:normAutofit/>
          </a:bodyPr>
          <a:lstStyle/>
          <a:p>
            <a:pPr algn="just"/>
            <a:r>
              <a:rPr lang="it-IT" sz="1800" b="1" dirty="0" smtClean="0">
                <a:solidFill>
                  <a:srgbClr val="FF0000"/>
                </a:solidFill>
              </a:rPr>
              <a:t>Visto che la donazione è una questione sociale di rilievo</a:t>
            </a:r>
            <a:r>
              <a:rPr lang="it-IT" sz="1800" dirty="0" smtClean="0">
                <a:solidFill>
                  <a:schemeClr val="tx1"/>
                </a:solidFill>
              </a:rPr>
              <a:t>, nulla vieta di chiedere a tutti i cittadini di esprimersi in modo deliberato circa la loro volontà in merito. </a:t>
            </a:r>
          </a:p>
          <a:p>
            <a:pPr algn="just"/>
            <a:r>
              <a:rPr lang="it-IT" sz="1800" b="1" dirty="0" smtClean="0">
                <a:solidFill>
                  <a:srgbClr val="FF0000"/>
                </a:solidFill>
              </a:rPr>
              <a:t>Le recenti indicazioni del Governo italiano </a:t>
            </a:r>
            <a:r>
              <a:rPr lang="it-IT" sz="1800" dirty="0" smtClean="0">
                <a:solidFill>
                  <a:schemeClr val="tx1"/>
                </a:solidFill>
              </a:rPr>
              <a:t>vanno in questa direzione. Così facendo, si dà nuovo impulso al dibattito pubblico e all’estensione del coinvolgimento responsabile della popolazione.</a:t>
            </a:r>
          </a:p>
          <a:p>
            <a:pPr algn="just"/>
            <a:r>
              <a:rPr lang="it-IT" sz="1800" b="1" dirty="0" smtClean="0">
                <a:solidFill>
                  <a:srgbClr val="FF0000"/>
                </a:solidFill>
              </a:rPr>
              <a:t>É comunque riconosciuto </a:t>
            </a:r>
            <a:r>
              <a:rPr lang="it-IT" sz="1800" dirty="0" smtClean="0">
                <a:solidFill>
                  <a:schemeClr val="tx1"/>
                </a:solidFill>
              </a:rPr>
              <a:t>che il cuore del problema del </a:t>
            </a:r>
            <a:r>
              <a:rPr lang="it-IT" sz="1800" b="1" dirty="0" smtClean="0">
                <a:solidFill>
                  <a:schemeClr val="tx1"/>
                </a:solidFill>
              </a:rPr>
              <a:t>divario tra organi disponibili e liste di attesa di trapianto </a:t>
            </a:r>
            <a:r>
              <a:rPr lang="it-IT" sz="1800" dirty="0" smtClean="0">
                <a:solidFill>
                  <a:schemeClr val="tx1"/>
                </a:solidFill>
              </a:rPr>
              <a:t>non sta nella scarsa sensibilità delle persone, ma negli aspetti tecnici ed organizzativi implicati nella delicata fase del prelievo degli organi.</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24</a:t>
            </a:fld>
            <a:endParaRPr lang="it-IT"/>
          </a:p>
        </p:txBody>
      </p:sp>
      <p:sp>
        <p:nvSpPr>
          <p:cNvPr id="7" name="CasellaDiTesto 6"/>
          <p:cNvSpPr txBox="1"/>
          <p:nvPr/>
        </p:nvSpPr>
        <p:spPr>
          <a:xfrm>
            <a:off x="251520" y="1124744"/>
            <a:ext cx="8640960" cy="523220"/>
          </a:xfrm>
          <a:prstGeom prst="rect">
            <a:avLst/>
          </a:prstGeom>
          <a:noFill/>
        </p:spPr>
        <p:txBody>
          <a:bodyPr wrap="square" rtlCol="0">
            <a:spAutoFit/>
          </a:bodyPr>
          <a:lstStyle/>
          <a:p>
            <a:pPr algn="ctr"/>
            <a:r>
              <a:rPr lang="it-IT" sz="2800" b="1" dirty="0" smtClean="0">
                <a:solidFill>
                  <a:srgbClr val="0070C0"/>
                </a:solidFill>
              </a:rPr>
              <a:t>In conclusione</a:t>
            </a:r>
            <a:endParaRPr lang="it-IT" sz="2800" b="1" dirty="0">
              <a:solidFill>
                <a:srgbClr val="0070C0"/>
              </a:solidFill>
            </a:endParaRPr>
          </a:p>
        </p:txBody>
      </p:sp>
      <p:sp>
        <p:nvSpPr>
          <p:cNvPr id="8" name="CasellaDiTesto 7"/>
          <p:cNvSpPr txBox="1"/>
          <p:nvPr/>
        </p:nvSpPr>
        <p:spPr>
          <a:xfrm>
            <a:off x="7236296" y="4653136"/>
            <a:ext cx="1656184"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pic>
        <p:nvPicPr>
          <p:cNvPr id="4098" name="Picture 2" descr="C:\Users\Master\Desktop\Foto trapianti\9.jpg"/>
          <p:cNvPicPr>
            <a:picLocks noChangeAspect="1" noChangeArrowheads="1"/>
          </p:cNvPicPr>
          <p:nvPr/>
        </p:nvPicPr>
        <p:blipFill>
          <a:blip r:embed="rId2" cstate="print"/>
          <a:srcRect/>
          <a:stretch>
            <a:fillRect/>
          </a:stretch>
        </p:blipFill>
        <p:spPr bwMode="auto">
          <a:xfrm>
            <a:off x="323528" y="4293096"/>
            <a:ext cx="6925860" cy="1656184"/>
          </a:xfrm>
          <a:prstGeom prst="rect">
            <a:avLst/>
          </a:prstGeom>
          <a:noFill/>
        </p:spPr>
      </p:pic>
      <p:sp>
        <p:nvSpPr>
          <p:cNvPr id="9" name="CasellaDiTesto 8"/>
          <p:cNvSpPr txBox="1"/>
          <p:nvPr/>
        </p:nvSpPr>
        <p:spPr>
          <a:xfrm>
            <a:off x="395536" y="6021288"/>
            <a:ext cx="8496944" cy="461665"/>
          </a:xfrm>
          <a:prstGeom prst="rect">
            <a:avLst/>
          </a:prstGeom>
          <a:noFill/>
        </p:spPr>
        <p:txBody>
          <a:bodyPr wrap="square" rtlCol="0">
            <a:spAutoFit/>
          </a:bodyPr>
          <a:lstStyle/>
          <a:p>
            <a:pPr algn="ctr"/>
            <a:r>
              <a:rPr lang="it-IT" sz="2400" b="1" dirty="0" smtClean="0"/>
              <a:t>Fonte:  Centro </a:t>
            </a:r>
            <a:r>
              <a:rPr lang="it-IT" sz="2400" b="1" dirty="0" smtClean="0"/>
              <a:t>studi di etica e </a:t>
            </a:r>
            <a:r>
              <a:rPr lang="it-IT" sz="2400" b="1" dirty="0" smtClean="0"/>
              <a:t>bioetica</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987824" y="2060848"/>
            <a:ext cx="5904656" cy="4248472"/>
          </a:xfrm>
          <a:solidFill>
            <a:srgbClr val="FFFF00"/>
          </a:solidFill>
          <a:ln w="25400">
            <a:solidFill>
              <a:srgbClr val="FF0000"/>
            </a:solidFill>
          </a:ln>
        </p:spPr>
        <p:txBody>
          <a:bodyPr>
            <a:normAutofit/>
          </a:bodyPr>
          <a:lstStyle/>
          <a:p>
            <a:pPr algn="just"/>
            <a:r>
              <a:rPr lang="it-IT" sz="1600" b="1" dirty="0" smtClean="0">
                <a:solidFill>
                  <a:srgbClr val="FF0000"/>
                </a:solidFill>
              </a:rPr>
              <a:t>La via dei trapianti </a:t>
            </a:r>
            <a:r>
              <a:rPr lang="it-IT" sz="1600" dirty="0" smtClean="0">
                <a:solidFill>
                  <a:schemeClr val="tx1"/>
                </a:solidFill>
              </a:rPr>
              <a:t>è stata aperta nel 1902 dal chirurgo francese Alexis </a:t>
            </a:r>
            <a:r>
              <a:rPr lang="it-IT" sz="1600" dirty="0" err="1" smtClean="0">
                <a:solidFill>
                  <a:schemeClr val="tx1"/>
                </a:solidFill>
              </a:rPr>
              <a:t>Carrel</a:t>
            </a:r>
            <a:r>
              <a:rPr lang="it-IT" sz="1600" dirty="0" smtClean="0">
                <a:solidFill>
                  <a:schemeClr val="tx1"/>
                </a:solidFill>
              </a:rPr>
              <a:t> (premo Nobel 1912) che ha messo a punto la tecnica per suturare i vasi sanguigni. </a:t>
            </a:r>
          </a:p>
          <a:p>
            <a:pPr algn="just"/>
            <a:r>
              <a:rPr lang="it-IT" sz="1600" b="1" dirty="0" smtClean="0">
                <a:solidFill>
                  <a:srgbClr val="FF0000"/>
                </a:solidFill>
              </a:rPr>
              <a:t>Verso la metà degli anni 50 </a:t>
            </a:r>
            <a:r>
              <a:rPr lang="it-IT" sz="1600" dirty="0" smtClean="0">
                <a:solidFill>
                  <a:schemeClr val="tx1"/>
                </a:solidFill>
              </a:rPr>
              <a:t>sono iniziati i primi esperimenti di trapianto di rene e di cornea tra consanguinei. </a:t>
            </a:r>
          </a:p>
          <a:p>
            <a:pPr algn="just"/>
            <a:r>
              <a:rPr lang="it-IT" sz="1600" b="1" dirty="0" smtClean="0">
                <a:solidFill>
                  <a:srgbClr val="FF0000"/>
                </a:solidFill>
              </a:rPr>
              <a:t>Il 3 dicembre 1967 </a:t>
            </a:r>
            <a:r>
              <a:rPr lang="it-IT" sz="1600" dirty="0" smtClean="0">
                <a:solidFill>
                  <a:schemeClr val="tx1"/>
                </a:solidFill>
              </a:rPr>
              <a:t>è iniziata l’era dei trapianti con il primo trapianto di cuore eseguito da Christian Barnard in Sud Africa. </a:t>
            </a:r>
          </a:p>
          <a:p>
            <a:pPr algn="just"/>
            <a:r>
              <a:rPr lang="it-IT" sz="1600" b="1" dirty="0" smtClean="0">
                <a:solidFill>
                  <a:srgbClr val="FF0000"/>
                </a:solidFill>
              </a:rPr>
              <a:t>Subito dopo </a:t>
            </a:r>
            <a:r>
              <a:rPr lang="it-IT" sz="1600" dirty="0" smtClean="0">
                <a:solidFill>
                  <a:schemeClr val="tx1"/>
                </a:solidFill>
              </a:rPr>
              <a:t>è ripresa la riflessione sui criteri di accertamento della morte che ha portato alla definizione della morte cerebrale e al conseguente adeguamento internazionale delle legislazioni. </a:t>
            </a:r>
          </a:p>
          <a:p>
            <a:pPr algn="just"/>
            <a:r>
              <a:rPr lang="it-IT" sz="1600" b="1" dirty="0" smtClean="0">
                <a:solidFill>
                  <a:srgbClr val="FF0000"/>
                </a:solidFill>
              </a:rPr>
              <a:t>I tempi di sopravvivenza dei trapiantati </a:t>
            </a:r>
            <a:r>
              <a:rPr lang="it-IT" sz="1600" dirty="0" smtClean="0">
                <a:solidFill>
                  <a:schemeClr val="tx1"/>
                </a:solidFill>
              </a:rPr>
              <a:t>sono via via diventati significativi e hanno definitivamente fatto uscire la medicina </a:t>
            </a:r>
            <a:r>
              <a:rPr lang="it-IT" sz="1600" dirty="0" err="1" smtClean="0">
                <a:solidFill>
                  <a:schemeClr val="tx1"/>
                </a:solidFill>
              </a:rPr>
              <a:t>trapiantistica</a:t>
            </a:r>
            <a:r>
              <a:rPr lang="it-IT" sz="1600" dirty="0" smtClean="0">
                <a:solidFill>
                  <a:schemeClr val="tx1"/>
                </a:solidFill>
              </a:rPr>
              <a:t> dalla fase iniziale e sperimentale. </a:t>
            </a:r>
          </a:p>
          <a:p>
            <a:pPr algn="just"/>
            <a:r>
              <a:rPr lang="it-IT" sz="1600" b="1" dirty="0" smtClean="0">
                <a:solidFill>
                  <a:srgbClr val="FF0000"/>
                </a:solidFill>
              </a:rPr>
              <a:t>Il trapianto </a:t>
            </a:r>
            <a:r>
              <a:rPr lang="it-IT" sz="1600" dirty="0" smtClean="0">
                <a:solidFill>
                  <a:schemeClr val="tx1"/>
                </a:solidFill>
              </a:rPr>
              <a:t>è oggi un’opportunità terapeutica importante, anche se altamente invasiva per il paziente e complessa dal punto di vista chirurgico e del decorso post-operatorio. </a:t>
            </a:r>
            <a:endParaRPr lang="it-IT" sz="11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3</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Un po’ di storia</a:t>
            </a:r>
            <a:endParaRPr lang="it-IT" sz="2800" b="1" dirty="0">
              <a:solidFill>
                <a:srgbClr val="0070C0"/>
              </a:solidFill>
            </a:endParaRPr>
          </a:p>
        </p:txBody>
      </p:sp>
      <p:pic>
        <p:nvPicPr>
          <p:cNvPr id="2051" name="Picture 3" descr="C:\Users\Master\Desktop\Foto trapianti\4.jpg"/>
          <p:cNvPicPr>
            <a:picLocks noChangeAspect="1" noChangeArrowheads="1"/>
          </p:cNvPicPr>
          <p:nvPr/>
        </p:nvPicPr>
        <p:blipFill>
          <a:blip r:embed="rId2" cstate="print"/>
          <a:srcRect/>
          <a:stretch>
            <a:fillRect/>
          </a:stretch>
        </p:blipFill>
        <p:spPr bwMode="auto">
          <a:xfrm>
            <a:off x="251520" y="2492896"/>
            <a:ext cx="2592288" cy="344747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 calcmode="lin" valueType="num">
                                      <p:cBhvr>
                                        <p:cTn id="14" dur="500" fill="hold"/>
                                        <p:tgtEl>
                                          <p:spTgt spid="2051"/>
                                        </p:tgtEl>
                                        <p:attrNameLst>
                                          <p:attrName>ppt_w</p:attrName>
                                        </p:attrNameLst>
                                      </p:cBhvr>
                                      <p:tavLst>
                                        <p:tav tm="0">
                                          <p:val>
                                            <p:fltVal val="0"/>
                                          </p:val>
                                        </p:tav>
                                        <p:tav tm="100000">
                                          <p:val>
                                            <p:strVal val="#ppt_w"/>
                                          </p:val>
                                        </p:tav>
                                      </p:tavLst>
                                    </p:anim>
                                    <p:anim calcmode="lin" valueType="num">
                                      <p:cBhvr>
                                        <p:cTn id="15" dur="500" fill="hold"/>
                                        <p:tgtEl>
                                          <p:spTgt spid="2051"/>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060848"/>
            <a:ext cx="5112568" cy="4320480"/>
          </a:xfrm>
          <a:solidFill>
            <a:srgbClr val="FFFF00"/>
          </a:solidFill>
          <a:ln w="25400">
            <a:solidFill>
              <a:srgbClr val="FF0000"/>
            </a:solidFill>
          </a:ln>
        </p:spPr>
        <p:txBody>
          <a:bodyPr>
            <a:normAutofit fontScale="92500"/>
          </a:bodyPr>
          <a:lstStyle/>
          <a:p>
            <a:pPr algn="just"/>
            <a:r>
              <a:rPr lang="it-IT" sz="2000" b="1" dirty="0" smtClean="0">
                <a:solidFill>
                  <a:srgbClr val="FF0000"/>
                </a:solidFill>
              </a:rPr>
              <a:t>La tendenza internazionale, </a:t>
            </a:r>
            <a:r>
              <a:rPr lang="it-IT" sz="2000" dirty="0" smtClean="0">
                <a:solidFill>
                  <a:schemeClr val="tx1"/>
                </a:solidFill>
              </a:rPr>
              <a:t>compresa quella italiana, registra una crescita del numero dei trapianti effettuati e una loro generale accettazione dal punto di vista etico da parte dell’opinione pubblica. </a:t>
            </a:r>
          </a:p>
          <a:p>
            <a:pPr algn="just"/>
            <a:r>
              <a:rPr lang="it-IT" sz="2000" b="1" dirty="0" smtClean="0">
                <a:solidFill>
                  <a:srgbClr val="FF0000"/>
                </a:solidFill>
              </a:rPr>
              <a:t>Rimangono problemi </a:t>
            </a:r>
            <a:r>
              <a:rPr lang="it-IT" sz="2000" dirty="0" smtClean="0">
                <a:solidFill>
                  <a:schemeClr val="tx1"/>
                </a:solidFill>
              </a:rPr>
              <a:t>consistenti nel divario tra potenziali beneficiari di trapianto e numeri di organi disponibili. </a:t>
            </a:r>
          </a:p>
          <a:p>
            <a:pPr algn="just"/>
            <a:r>
              <a:rPr lang="it-IT" sz="2000" b="1" dirty="0" smtClean="0">
                <a:solidFill>
                  <a:srgbClr val="FF0000"/>
                </a:solidFill>
              </a:rPr>
              <a:t>Vaste campagne d’informazione </a:t>
            </a:r>
            <a:r>
              <a:rPr lang="it-IT" sz="2000" dirty="0" smtClean="0">
                <a:solidFill>
                  <a:schemeClr val="tx1"/>
                </a:solidFill>
              </a:rPr>
              <a:t>si sono succedute per far crescere la sensibilità rispetto ai temi del trapianto. </a:t>
            </a:r>
          </a:p>
          <a:p>
            <a:pPr algn="just"/>
            <a:r>
              <a:rPr lang="it-IT" sz="2000" b="1" dirty="0" smtClean="0">
                <a:solidFill>
                  <a:srgbClr val="FF0000"/>
                </a:solidFill>
              </a:rPr>
              <a:t>Il fronte del reperimento di organi </a:t>
            </a:r>
            <a:r>
              <a:rPr lang="it-IT" sz="2000" dirty="0" smtClean="0">
                <a:solidFill>
                  <a:schemeClr val="tx1"/>
                </a:solidFill>
              </a:rPr>
              <a:t>è sempre a rischio di abusi su soggetti vulnerabili o derivanti da logiche di sfruttamento economico.</a:t>
            </a:r>
            <a:endParaRPr lang="it-IT" sz="11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4</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Divario tra potenziali beneficiari e organi disponibili</a:t>
            </a:r>
            <a:endParaRPr lang="it-IT" sz="2800" b="1" dirty="0">
              <a:solidFill>
                <a:srgbClr val="0070C0"/>
              </a:solidFill>
            </a:endParaRPr>
          </a:p>
        </p:txBody>
      </p:sp>
      <p:pic>
        <p:nvPicPr>
          <p:cNvPr id="3074" name="Picture 2" descr="C:\Users\Master\Desktop\Foto trapianti\5.jpg"/>
          <p:cNvPicPr>
            <a:picLocks noChangeAspect="1" noChangeArrowheads="1"/>
          </p:cNvPicPr>
          <p:nvPr/>
        </p:nvPicPr>
        <p:blipFill>
          <a:blip r:embed="rId2" cstate="print"/>
          <a:srcRect/>
          <a:stretch>
            <a:fillRect/>
          </a:stretch>
        </p:blipFill>
        <p:spPr bwMode="auto">
          <a:xfrm>
            <a:off x="5508104" y="3140968"/>
            <a:ext cx="3473313" cy="196976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915816" y="2132856"/>
            <a:ext cx="5976664" cy="3816424"/>
          </a:xfrm>
          <a:solidFill>
            <a:srgbClr val="FFFF00"/>
          </a:solidFill>
          <a:ln w="25400">
            <a:solidFill>
              <a:srgbClr val="FF0000"/>
            </a:solidFill>
          </a:ln>
        </p:spPr>
        <p:txBody>
          <a:bodyPr>
            <a:normAutofit fontScale="55000" lnSpcReduction="20000"/>
          </a:bodyPr>
          <a:lstStyle/>
          <a:p>
            <a:pPr algn="just"/>
            <a:r>
              <a:rPr lang="it-IT" b="1" dirty="0" smtClean="0">
                <a:solidFill>
                  <a:srgbClr val="FF0000"/>
                </a:solidFill>
              </a:rPr>
              <a:t>Per questi motivi, </a:t>
            </a:r>
            <a:r>
              <a:rPr lang="it-IT" dirty="0" smtClean="0">
                <a:solidFill>
                  <a:schemeClr val="tx1"/>
                </a:solidFill>
              </a:rPr>
              <a:t>la riflessione etica deve mantenere uno stato di vigilanza e di allerta per far sì che ogni passaggio che conduce al trapianto sia caratterizzato da informazione, partecipazione, prudenza e responsabilità. </a:t>
            </a:r>
          </a:p>
          <a:p>
            <a:pPr algn="just"/>
            <a:r>
              <a:rPr lang="it-IT" b="1" dirty="0" smtClean="0">
                <a:solidFill>
                  <a:srgbClr val="FF0000"/>
                </a:solidFill>
              </a:rPr>
              <a:t>Come per qualsiasi altra questione morale</a:t>
            </a:r>
            <a:r>
              <a:rPr lang="it-IT" dirty="0" smtClean="0">
                <a:solidFill>
                  <a:schemeClr val="tx1"/>
                </a:solidFill>
              </a:rPr>
              <a:t>, anche l’etica dei trapianti deve essere istruita facendo interagire le norme di riferimento, le situazioni concrete e gli orientamenti dei soggetti coinvolti. </a:t>
            </a:r>
          </a:p>
          <a:p>
            <a:pPr algn="just"/>
            <a:r>
              <a:rPr lang="it-IT" b="1" dirty="0" smtClean="0">
                <a:solidFill>
                  <a:srgbClr val="FF0000"/>
                </a:solidFill>
              </a:rPr>
              <a:t>L’etica dei trapianti </a:t>
            </a:r>
            <a:r>
              <a:rPr lang="it-IT" dirty="0" smtClean="0">
                <a:solidFill>
                  <a:schemeClr val="tx1"/>
                </a:solidFill>
              </a:rPr>
              <a:t>non può risolversi nella semplice indicazione di principi e nemmeno nella descrizione della realtà attuale. </a:t>
            </a:r>
          </a:p>
          <a:p>
            <a:pPr algn="just"/>
            <a:r>
              <a:rPr lang="it-IT" b="1" dirty="0" smtClean="0">
                <a:solidFill>
                  <a:srgbClr val="FF0000"/>
                </a:solidFill>
              </a:rPr>
              <a:t>É solo dal collegamento continuo </a:t>
            </a:r>
            <a:r>
              <a:rPr lang="it-IT" dirty="0" smtClean="0">
                <a:solidFill>
                  <a:schemeClr val="tx1"/>
                </a:solidFill>
              </a:rPr>
              <a:t>tra norme, situazioni e persone che risulterà un approccio morale sufficientemente solido da rappresentare un orientamento utile e sufficientemente elastico da essere applicabile nelle diversità delle circostanze particolari.</a:t>
            </a:r>
            <a:endParaRPr lang="it-IT" sz="11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5</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Il tema va affrontato con prudenza e responsabilità</a:t>
            </a:r>
            <a:endParaRPr lang="it-IT" sz="2800" b="1" dirty="0">
              <a:solidFill>
                <a:srgbClr val="0070C0"/>
              </a:solidFill>
            </a:endParaRPr>
          </a:p>
        </p:txBody>
      </p:sp>
      <p:pic>
        <p:nvPicPr>
          <p:cNvPr id="5122" name="Picture 2" descr="C:\Users\Master\Desktop\Foto trapianti\6.jpg"/>
          <p:cNvPicPr>
            <a:picLocks noChangeAspect="1" noChangeArrowheads="1"/>
          </p:cNvPicPr>
          <p:nvPr/>
        </p:nvPicPr>
        <p:blipFill>
          <a:blip r:embed="rId2" cstate="print"/>
          <a:srcRect/>
          <a:stretch>
            <a:fillRect/>
          </a:stretch>
        </p:blipFill>
        <p:spPr bwMode="auto">
          <a:xfrm>
            <a:off x="179512" y="3140968"/>
            <a:ext cx="2597008" cy="172819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060848"/>
            <a:ext cx="5040560" cy="3960440"/>
          </a:xfrm>
          <a:solidFill>
            <a:srgbClr val="FFFF00"/>
          </a:solidFill>
          <a:ln w="25400">
            <a:solidFill>
              <a:srgbClr val="FF0000"/>
            </a:solidFill>
          </a:ln>
        </p:spPr>
        <p:txBody>
          <a:bodyPr>
            <a:normAutofit fontScale="62500" lnSpcReduction="20000"/>
          </a:bodyPr>
          <a:lstStyle/>
          <a:p>
            <a:pPr algn="just"/>
            <a:r>
              <a:rPr lang="it-IT" b="1" dirty="0" smtClean="0">
                <a:solidFill>
                  <a:srgbClr val="FF0000"/>
                </a:solidFill>
              </a:rPr>
              <a:t>Per affrontare la questione dei trapianti, </a:t>
            </a:r>
            <a:r>
              <a:rPr lang="it-IT" dirty="0" smtClean="0">
                <a:solidFill>
                  <a:schemeClr val="tx1"/>
                </a:solidFill>
              </a:rPr>
              <a:t>un altro passo preliminare riguarda il significato dei termini. </a:t>
            </a:r>
          </a:p>
          <a:p>
            <a:pPr algn="just"/>
            <a:r>
              <a:rPr lang="it-IT" b="1" dirty="0" smtClean="0">
                <a:solidFill>
                  <a:srgbClr val="FF0000"/>
                </a:solidFill>
              </a:rPr>
              <a:t>Trapianto o innesto </a:t>
            </a:r>
            <a:r>
              <a:rPr lang="it-IT" dirty="0" smtClean="0">
                <a:solidFill>
                  <a:schemeClr val="tx1"/>
                </a:solidFill>
              </a:rPr>
              <a:t>viene definita l’operazione chirurgica con la quale si inserisce nell’organismo ospite un tessuto o un organo prelevato da un donatore. </a:t>
            </a:r>
          </a:p>
          <a:p>
            <a:pPr algn="just"/>
            <a:r>
              <a:rPr lang="it-IT" b="1" dirty="0" smtClean="0">
                <a:solidFill>
                  <a:srgbClr val="FF0000"/>
                </a:solidFill>
              </a:rPr>
              <a:t>La tecnica del trapianto </a:t>
            </a:r>
            <a:r>
              <a:rPr lang="it-IT" dirty="0" smtClean="0">
                <a:solidFill>
                  <a:schemeClr val="tx1"/>
                </a:solidFill>
              </a:rPr>
              <a:t>è una risposta chirurgica relativamente recente alla cura di malattie che colpiscono la funzionalità di organi come fegato, cuore e polmoni. </a:t>
            </a:r>
          </a:p>
          <a:p>
            <a:pPr algn="just"/>
            <a:r>
              <a:rPr lang="it-IT" b="1" dirty="0" smtClean="0">
                <a:solidFill>
                  <a:srgbClr val="FF0000"/>
                </a:solidFill>
              </a:rPr>
              <a:t>In caso di impossibilità </a:t>
            </a:r>
            <a:r>
              <a:rPr lang="it-IT" dirty="0" smtClean="0">
                <a:solidFill>
                  <a:schemeClr val="tx1"/>
                </a:solidFill>
              </a:rPr>
              <a:t>di cura di organi gravemente compromessi, i trapianti permettono un’opzione terapeutica che apre scenari molto promettenti per i pazienti.</a:t>
            </a:r>
            <a:endParaRPr lang="it-IT" sz="11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6</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Il significato dei termini</a:t>
            </a:r>
            <a:endParaRPr lang="it-IT" sz="2800" b="1" dirty="0">
              <a:solidFill>
                <a:srgbClr val="0070C0"/>
              </a:solidFill>
            </a:endParaRPr>
          </a:p>
        </p:txBody>
      </p:sp>
      <p:pic>
        <p:nvPicPr>
          <p:cNvPr id="6146" name="Picture 2" descr="C:\Users\Master\Desktop\Foto trapianti\7.png"/>
          <p:cNvPicPr>
            <a:picLocks noChangeAspect="1" noChangeArrowheads="1"/>
          </p:cNvPicPr>
          <p:nvPr/>
        </p:nvPicPr>
        <p:blipFill>
          <a:blip r:embed="rId2" cstate="print"/>
          <a:srcRect/>
          <a:stretch>
            <a:fillRect/>
          </a:stretch>
        </p:blipFill>
        <p:spPr bwMode="auto">
          <a:xfrm>
            <a:off x="5436096" y="2780928"/>
            <a:ext cx="3384376" cy="241741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4355976" y="2132856"/>
            <a:ext cx="4536504" cy="4104456"/>
          </a:xfrm>
          <a:solidFill>
            <a:srgbClr val="FFFF00"/>
          </a:solidFill>
          <a:ln w="25400">
            <a:solidFill>
              <a:srgbClr val="FF0000"/>
            </a:solidFill>
          </a:ln>
        </p:spPr>
        <p:txBody>
          <a:bodyPr>
            <a:normAutofit fontScale="55000" lnSpcReduction="20000"/>
          </a:bodyPr>
          <a:lstStyle/>
          <a:p>
            <a:pPr algn="just"/>
            <a:r>
              <a:rPr lang="it-IT" b="1" dirty="0" smtClean="0">
                <a:solidFill>
                  <a:srgbClr val="FF0000"/>
                </a:solidFill>
              </a:rPr>
              <a:t>Esistono diversi tipi </a:t>
            </a:r>
            <a:r>
              <a:rPr lang="it-IT" dirty="0" smtClean="0">
                <a:solidFill>
                  <a:schemeClr val="tx1"/>
                </a:solidFill>
              </a:rPr>
              <a:t>di trapianti o innesti. </a:t>
            </a:r>
            <a:r>
              <a:rPr lang="it-IT" b="1" dirty="0" smtClean="0">
                <a:solidFill>
                  <a:schemeClr val="tx1"/>
                </a:solidFill>
              </a:rPr>
              <a:t>L’autoinnesto o innesto </a:t>
            </a:r>
            <a:r>
              <a:rPr lang="it-IT" b="1" dirty="0" err="1" smtClean="0">
                <a:solidFill>
                  <a:schemeClr val="tx1"/>
                </a:solidFill>
              </a:rPr>
              <a:t>autoplastico</a:t>
            </a:r>
            <a:r>
              <a:rPr lang="it-IT" b="1" dirty="0" smtClean="0">
                <a:solidFill>
                  <a:schemeClr val="tx1"/>
                </a:solidFill>
              </a:rPr>
              <a:t> </a:t>
            </a:r>
            <a:r>
              <a:rPr lang="it-IT" dirty="0" smtClean="0">
                <a:solidFill>
                  <a:schemeClr val="tx1"/>
                </a:solidFill>
              </a:rPr>
              <a:t>è il trasferimento di tessuti da una sede all’altra dello stesso organismo. </a:t>
            </a:r>
          </a:p>
          <a:p>
            <a:pPr algn="just"/>
            <a:r>
              <a:rPr lang="it-IT" b="1" dirty="0" smtClean="0">
                <a:solidFill>
                  <a:srgbClr val="FF0000"/>
                </a:solidFill>
              </a:rPr>
              <a:t>L’</a:t>
            </a:r>
            <a:r>
              <a:rPr lang="it-IT" b="1" dirty="0" err="1" smtClean="0">
                <a:solidFill>
                  <a:srgbClr val="FF0000"/>
                </a:solidFill>
              </a:rPr>
              <a:t>omoinnesto</a:t>
            </a:r>
            <a:r>
              <a:rPr lang="it-IT" b="1" dirty="0" smtClean="0">
                <a:solidFill>
                  <a:srgbClr val="FF0000"/>
                </a:solidFill>
              </a:rPr>
              <a:t> o innesto omologo </a:t>
            </a:r>
            <a:r>
              <a:rPr lang="it-IT" dirty="0" smtClean="0">
                <a:solidFill>
                  <a:schemeClr val="tx1"/>
                </a:solidFill>
              </a:rPr>
              <a:t>o, ancora, </a:t>
            </a:r>
            <a:r>
              <a:rPr lang="it-IT" b="1" dirty="0" smtClean="0">
                <a:solidFill>
                  <a:schemeClr val="tx1"/>
                </a:solidFill>
              </a:rPr>
              <a:t>innesto </a:t>
            </a:r>
            <a:r>
              <a:rPr lang="it-IT" b="1" dirty="0" err="1" smtClean="0">
                <a:solidFill>
                  <a:schemeClr val="tx1"/>
                </a:solidFill>
              </a:rPr>
              <a:t>omoplastico</a:t>
            </a:r>
            <a:r>
              <a:rPr lang="it-IT" b="1" dirty="0" smtClean="0">
                <a:solidFill>
                  <a:schemeClr val="tx1"/>
                </a:solidFill>
              </a:rPr>
              <a:t> </a:t>
            </a:r>
            <a:r>
              <a:rPr lang="it-IT" dirty="0" smtClean="0">
                <a:solidFill>
                  <a:schemeClr val="tx1"/>
                </a:solidFill>
              </a:rPr>
              <a:t>è il trapianto che avviene tra individui della stessa specie. </a:t>
            </a:r>
          </a:p>
          <a:p>
            <a:pPr algn="just"/>
            <a:r>
              <a:rPr lang="it-IT" b="1" dirty="0" smtClean="0">
                <a:solidFill>
                  <a:srgbClr val="FF0000"/>
                </a:solidFill>
              </a:rPr>
              <a:t>Nel caso </a:t>
            </a:r>
            <a:r>
              <a:rPr lang="it-IT" dirty="0" smtClean="0">
                <a:solidFill>
                  <a:schemeClr val="tx1"/>
                </a:solidFill>
              </a:rPr>
              <a:t>in cui il donatore appartenga ad una specie diversa dal ricevente, e viceversa, si parla di </a:t>
            </a:r>
            <a:r>
              <a:rPr lang="it-IT" b="1" dirty="0" smtClean="0">
                <a:solidFill>
                  <a:schemeClr val="tx1"/>
                </a:solidFill>
              </a:rPr>
              <a:t>eteroinnesto o di trapianto </a:t>
            </a:r>
            <a:r>
              <a:rPr lang="it-IT" b="1" dirty="0" err="1" smtClean="0">
                <a:solidFill>
                  <a:schemeClr val="tx1"/>
                </a:solidFill>
              </a:rPr>
              <a:t>alloplastico</a:t>
            </a:r>
            <a:r>
              <a:rPr lang="it-IT" dirty="0" smtClean="0">
                <a:solidFill>
                  <a:schemeClr val="tx1"/>
                </a:solidFill>
              </a:rPr>
              <a:t>.</a:t>
            </a:r>
          </a:p>
          <a:p>
            <a:pPr algn="just"/>
            <a:r>
              <a:rPr lang="it-IT" b="1" dirty="0" smtClean="0">
                <a:solidFill>
                  <a:srgbClr val="FF0000"/>
                </a:solidFill>
              </a:rPr>
              <a:t>Chiarito l’uso dei termini, </a:t>
            </a:r>
            <a:r>
              <a:rPr lang="it-IT" dirty="0" smtClean="0">
                <a:solidFill>
                  <a:schemeClr val="tx1"/>
                </a:solidFill>
              </a:rPr>
              <a:t>vi sono altri elementi che devono essere tenuti presente per inquadrare il problema. </a:t>
            </a:r>
          </a:p>
          <a:p>
            <a:pPr algn="just"/>
            <a:r>
              <a:rPr lang="it-IT" b="1" dirty="0" smtClean="0">
                <a:solidFill>
                  <a:srgbClr val="FF0000"/>
                </a:solidFill>
              </a:rPr>
              <a:t>Uno di questi </a:t>
            </a:r>
            <a:r>
              <a:rPr lang="it-IT" dirty="0" smtClean="0">
                <a:solidFill>
                  <a:schemeClr val="tx1"/>
                </a:solidFill>
              </a:rPr>
              <a:t>ha a che fare con </a:t>
            </a:r>
            <a:r>
              <a:rPr lang="it-IT" b="1" dirty="0" smtClean="0">
                <a:solidFill>
                  <a:schemeClr val="tx1"/>
                </a:solidFill>
              </a:rPr>
              <a:t>la condizione del donatore</a:t>
            </a:r>
            <a:r>
              <a:rPr lang="it-IT" dirty="0" smtClean="0">
                <a:solidFill>
                  <a:schemeClr val="tx1"/>
                </a:solidFill>
              </a:rPr>
              <a:t>, cioè se si tratta di un morto o di un essere vivente. </a:t>
            </a:r>
            <a:endParaRPr lang="it-IT" sz="11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7</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Due tipi di innesti</a:t>
            </a:r>
            <a:endParaRPr lang="it-IT" sz="2800" b="1" dirty="0">
              <a:solidFill>
                <a:srgbClr val="0070C0"/>
              </a:solidFill>
            </a:endParaRPr>
          </a:p>
        </p:txBody>
      </p:sp>
      <p:pic>
        <p:nvPicPr>
          <p:cNvPr id="7170" name="Picture 2" descr="C:\Users\Master\Desktop\Foto trapianti\8.jpg"/>
          <p:cNvPicPr>
            <a:picLocks noChangeAspect="1" noChangeArrowheads="1"/>
          </p:cNvPicPr>
          <p:nvPr/>
        </p:nvPicPr>
        <p:blipFill>
          <a:blip r:embed="rId2" cstate="print"/>
          <a:srcRect/>
          <a:stretch>
            <a:fillRect/>
          </a:stretch>
        </p:blipFill>
        <p:spPr bwMode="auto">
          <a:xfrm>
            <a:off x="251520" y="2852936"/>
            <a:ext cx="4003723" cy="2664296"/>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251520" y="2276872"/>
            <a:ext cx="4536504" cy="3960440"/>
          </a:xfrm>
          <a:solidFill>
            <a:srgbClr val="FFFF00"/>
          </a:solidFill>
          <a:ln w="25400">
            <a:solidFill>
              <a:srgbClr val="FF0000"/>
            </a:solidFill>
          </a:ln>
        </p:spPr>
        <p:txBody>
          <a:bodyPr>
            <a:normAutofit lnSpcReduction="10000"/>
          </a:bodyPr>
          <a:lstStyle/>
          <a:p>
            <a:pPr algn="just"/>
            <a:r>
              <a:rPr lang="it-IT" sz="1600" b="1" dirty="0" smtClean="0">
                <a:solidFill>
                  <a:srgbClr val="FF0000"/>
                </a:solidFill>
              </a:rPr>
              <a:t>Infatti, </a:t>
            </a:r>
            <a:r>
              <a:rPr lang="it-IT" sz="1600" dirty="0" smtClean="0">
                <a:solidFill>
                  <a:schemeClr val="tx1"/>
                </a:solidFill>
              </a:rPr>
              <a:t>l’organo o i tessuti da trapiantare possono essere </a:t>
            </a:r>
            <a:r>
              <a:rPr lang="it-IT" sz="1600" b="1" dirty="0" smtClean="0">
                <a:solidFill>
                  <a:schemeClr val="tx1"/>
                </a:solidFill>
              </a:rPr>
              <a:t>prelevati da cadavere</a:t>
            </a:r>
            <a:r>
              <a:rPr lang="it-IT" sz="1600" dirty="0" smtClean="0">
                <a:solidFill>
                  <a:schemeClr val="tx1"/>
                </a:solidFill>
              </a:rPr>
              <a:t>. </a:t>
            </a:r>
          </a:p>
          <a:p>
            <a:pPr algn="just"/>
            <a:r>
              <a:rPr lang="it-IT" sz="1600" b="1" dirty="0" smtClean="0">
                <a:solidFill>
                  <a:srgbClr val="FF0000"/>
                </a:solidFill>
              </a:rPr>
              <a:t>In questo caso, </a:t>
            </a:r>
            <a:r>
              <a:rPr lang="it-IT" sz="1600" dirty="0" smtClean="0">
                <a:solidFill>
                  <a:schemeClr val="tx1"/>
                </a:solidFill>
              </a:rPr>
              <a:t>il trapianto è caratterizzato da una serie di problematiche quali il </a:t>
            </a:r>
            <a:r>
              <a:rPr lang="it-IT" sz="1600" b="1" dirty="0" smtClean="0">
                <a:solidFill>
                  <a:schemeClr val="tx1"/>
                </a:solidFill>
              </a:rPr>
              <a:t>previo consenso del donatore o dei parenti</a:t>
            </a:r>
            <a:r>
              <a:rPr lang="it-IT" sz="1600" dirty="0" smtClean="0">
                <a:solidFill>
                  <a:schemeClr val="tx1"/>
                </a:solidFill>
              </a:rPr>
              <a:t>, l’accertamento della morte, la liceità del trapianto di organi che possono influenzare l’identità della persona ricevente (ad esempio: il cervello, gli organi della riproduzione, ecc.). </a:t>
            </a:r>
          </a:p>
          <a:p>
            <a:pPr algn="just"/>
            <a:r>
              <a:rPr lang="it-IT" sz="1600" b="1" dirty="0" smtClean="0">
                <a:solidFill>
                  <a:srgbClr val="FF0000"/>
                </a:solidFill>
              </a:rPr>
              <a:t>L’organo o i tessuti </a:t>
            </a:r>
            <a:r>
              <a:rPr lang="it-IT" sz="1600" dirty="0" smtClean="0">
                <a:solidFill>
                  <a:schemeClr val="tx1"/>
                </a:solidFill>
              </a:rPr>
              <a:t>possono essere prelevati da vivente e, in questo caso, le questioni e gli interrogativi da affrontare riguardano un eventuale compenso economico offerto al donatore, la possibilità che l’integrità personale dei soggetti sia intaccata ed in quale misura (sangue, pelle, midollo osseo, ecc.) o potenzialmente compromessa (nel caso degli organi doppi come il rene, gli occhi, ecc.).</a:t>
            </a:r>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8</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Organi prelevati da cadaveri o da viventi</a:t>
            </a:r>
            <a:endParaRPr lang="it-IT" sz="2800" b="1" dirty="0">
              <a:solidFill>
                <a:srgbClr val="0070C0"/>
              </a:solidFill>
            </a:endParaRPr>
          </a:p>
        </p:txBody>
      </p:sp>
      <p:pic>
        <p:nvPicPr>
          <p:cNvPr id="8194" name="Picture 2" descr="C:\Users\Master\Desktop\Foto trapianti\10.jpg"/>
          <p:cNvPicPr>
            <a:picLocks noChangeAspect="1" noChangeArrowheads="1"/>
          </p:cNvPicPr>
          <p:nvPr/>
        </p:nvPicPr>
        <p:blipFill>
          <a:blip r:embed="rId2" cstate="print"/>
          <a:srcRect/>
          <a:stretch>
            <a:fillRect/>
          </a:stretch>
        </p:blipFill>
        <p:spPr bwMode="auto">
          <a:xfrm>
            <a:off x="4860032" y="2276872"/>
            <a:ext cx="4130220" cy="39697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2511"/>
          </a:xfrm>
          <a:solidFill>
            <a:schemeClr val="tx2">
              <a:lumMod val="20000"/>
              <a:lumOff val="80000"/>
            </a:schemeClr>
          </a:solidFill>
          <a:ln w="25400">
            <a:solidFill>
              <a:srgbClr val="FF0000"/>
            </a:solidFill>
          </a:ln>
        </p:spPr>
        <p:txBody>
          <a:bodyPr>
            <a:normAutofit fontScale="90000"/>
          </a:bodyPr>
          <a:lstStyle/>
          <a:p>
            <a:r>
              <a:rPr lang="it-IT" sz="5400" b="1" dirty="0" smtClean="0">
                <a:solidFill>
                  <a:srgbClr val="FF0000"/>
                </a:solidFill>
              </a:rPr>
              <a:t>Etica dei trapianti di organi</a:t>
            </a:r>
            <a:endParaRPr lang="it-IT" sz="5400" b="1" dirty="0">
              <a:solidFill>
                <a:srgbClr val="FF0000"/>
              </a:solidFill>
            </a:endParaRPr>
          </a:p>
        </p:txBody>
      </p:sp>
      <p:sp>
        <p:nvSpPr>
          <p:cNvPr id="3" name="Sottotitolo 2"/>
          <p:cNvSpPr>
            <a:spLocks noGrp="1"/>
          </p:cNvSpPr>
          <p:nvPr>
            <p:ph type="subTitle" idx="1"/>
          </p:nvPr>
        </p:nvSpPr>
        <p:spPr>
          <a:xfrm>
            <a:off x="3851920" y="2132856"/>
            <a:ext cx="5040560" cy="3960440"/>
          </a:xfrm>
          <a:solidFill>
            <a:srgbClr val="FFFF00"/>
          </a:solidFill>
          <a:ln w="25400">
            <a:solidFill>
              <a:srgbClr val="FF0000"/>
            </a:solidFill>
          </a:ln>
        </p:spPr>
        <p:txBody>
          <a:bodyPr>
            <a:normAutofit fontScale="77500" lnSpcReduction="20000"/>
          </a:bodyPr>
          <a:lstStyle/>
          <a:p>
            <a:pPr algn="just"/>
            <a:r>
              <a:rPr lang="it-IT" sz="2600" b="1" dirty="0" smtClean="0">
                <a:solidFill>
                  <a:srgbClr val="FF0000"/>
                </a:solidFill>
              </a:rPr>
              <a:t>I trapianti </a:t>
            </a:r>
            <a:r>
              <a:rPr lang="it-IT" sz="2600" b="1" dirty="0" err="1" smtClean="0">
                <a:solidFill>
                  <a:srgbClr val="FF0000"/>
                </a:solidFill>
              </a:rPr>
              <a:t>autoplastici</a:t>
            </a:r>
            <a:r>
              <a:rPr lang="it-IT" sz="2600" b="1" dirty="0" smtClean="0">
                <a:solidFill>
                  <a:srgbClr val="FF0000"/>
                </a:solidFill>
              </a:rPr>
              <a:t> e </a:t>
            </a:r>
            <a:r>
              <a:rPr lang="it-IT" sz="2600" b="1" dirty="0" err="1" smtClean="0">
                <a:solidFill>
                  <a:srgbClr val="FF0000"/>
                </a:solidFill>
              </a:rPr>
              <a:t>omoplastici</a:t>
            </a:r>
            <a:r>
              <a:rPr lang="it-IT" sz="2600" b="1" dirty="0" smtClean="0">
                <a:solidFill>
                  <a:srgbClr val="FF0000"/>
                </a:solidFill>
              </a:rPr>
              <a:t> </a:t>
            </a:r>
            <a:r>
              <a:rPr lang="it-IT" sz="2600" dirty="0" smtClean="0">
                <a:solidFill>
                  <a:schemeClr val="tx1"/>
                </a:solidFill>
              </a:rPr>
              <a:t>terapeutici (eseguiti per riparare o integrare i tessuti del corpo danneggiati, ad esempio a seguito di ustioni, e quelli </a:t>
            </a:r>
            <a:r>
              <a:rPr lang="it-IT" sz="2600" dirty="0" err="1" smtClean="0">
                <a:solidFill>
                  <a:schemeClr val="tx1"/>
                </a:solidFill>
              </a:rPr>
              <a:t>estetici-correttivi</a:t>
            </a:r>
            <a:r>
              <a:rPr lang="it-IT" sz="2600" dirty="0" smtClean="0">
                <a:solidFill>
                  <a:schemeClr val="tx1"/>
                </a:solidFill>
              </a:rPr>
              <a:t> per correggere difetti gravi) non rappresentano un problema da un punto di vista etico in quanto il bene di una persona è sempre desiderabile. </a:t>
            </a:r>
          </a:p>
          <a:p>
            <a:pPr algn="just"/>
            <a:r>
              <a:rPr lang="it-IT" sz="2600" b="1" dirty="0" smtClean="0">
                <a:solidFill>
                  <a:srgbClr val="FF0000"/>
                </a:solidFill>
              </a:rPr>
              <a:t>Chi decide di donare un proprio organo</a:t>
            </a:r>
            <a:r>
              <a:rPr lang="it-IT" sz="2600" dirty="0" smtClean="0">
                <a:solidFill>
                  <a:schemeClr val="tx1"/>
                </a:solidFill>
              </a:rPr>
              <a:t>, da morto o da vivente, non entra in conflitto con un principio etico, anzi manifesta la disponibilità anche del suo corpo a concorrere al bene di un altro soggetto bisognoso dell’organo nell’ambito di un sistema di relazioni improntato all’attenzione reciproca.</a:t>
            </a:r>
            <a:r>
              <a:rPr lang="it-IT" sz="1600" dirty="0" smtClean="0">
                <a:solidFill>
                  <a:schemeClr val="tx1"/>
                </a:solidFill>
              </a:rPr>
              <a:t/>
            </a:r>
            <a:br>
              <a:rPr lang="it-IT" sz="1600" dirty="0" smtClean="0">
                <a:solidFill>
                  <a:schemeClr val="tx1"/>
                </a:solidFill>
              </a:rPr>
            </a:br>
            <a:endParaRPr lang="it-IT" sz="1600" dirty="0" smtClean="0">
              <a:solidFill>
                <a:schemeClr val="tx1"/>
              </a:solidFill>
            </a:endParaRPr>
          </a:p>
          <a:p>
            <a:pPr algn="just"/>
            <a:endParaRPr lang="it-IT" sz="600" dirty="0">
              <a:solidFill>
                <a:schemeClr val="tx1"/>
              </a:solidFill>
            </a:endParaRPr>
          </a:p>
        </p:txBody>
      </p:sp>
      <p:sp>
        <p:nvSpPr>
          <p:cNvPr id="5" name="Segnaposto data 4"/>
          <p:cNvSpPr>
            <a:spLocks noGrp="1"/>
          </p:cNvSpPr>
          <p:nvPr>
            <p:ph type="dt" sz="half" idx="10"/>
          </p:nvPr>
        </p:nvSpPr>
        <p:spPr/>
        <p:txBody>
          <a:bodyPr/>
          <a:lstStyle/>
          <a:p>
            <a:fld id="{DF589949-E825-4A24-BC6A-B4F2D8DAFEA6}" type="datetime1">
              <a:rPr lang="it-IT" smtClean="0"/>
              <a:pPr/>
              <a:t>30/04/2020</a:t>
            </a:fld>
            <a:endParaRPr lang="it-IT"/>
          </a:p>
        </p:txBody>
      </p:sp>
      <p:sp>
        <p:nvSpPr>
          <p:cNvPr id="6" name="Segnaposto numero diapositiva 5"/>
          <p:cNvSpPr>
            <a:spLocks noGrp="1"/>
          </p:cNvSpPr>
          <p:nvPr>
            <p:ph type="sldNum" sz="quarter" idx="12"/>
          </p:nvPr>
        </p:nvSpPr>
        <p:spPr/>
        <p:txBody>
          <a:bodyPr/>
          <a:lstStyle/>
          <a:p>
            <a:fld id="{84907348-C0BA-4BB8-AF3D-2E05A4BA6BC2}" type="slidenum">
              <a:rPr lang="it-IT" smtClean="0"/>
              <a:pPr/>
              <a:t>9</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Liceità e limiti dei trapianti</a:t>
            </a:r>
            <a:endParaRPr lang="it-IT" sz="2800" b="1" dirty="0">
              <a:solidFill>
                <a:srgbClr val="0070C0"/>
              </a:solidFill>
            </a:endParaRPr>
          </a:p>
        </p:txBody>
      </p:sp>
      <p:pic>
        <p:nvPicPr>
          <p:cNvPr id="9218" name="Picture 2" descr="C:\Users\Master\Desktop\Foto trapianti\11.jpg"/>
          <p:cNvPicPr>
            <a:picLocks noChangeAspect="1" noChangeArrowheads="1"/>
          </p:cNvPicPr>
          <p:nvPr/>
        </p:nvPicPr>
        <p:blipFill>
          <a:blip r:embed="rId2" cstate="print"/>
          <a:srcRect l="8494" r="9395" b="20001"/>
          <a:stretch>
            <a:fillRect/>
          </a:stretch>
        </p:blipFill>
        <p:spPr bwMode="auto">
          <a:xfrm>
            <a:off x="251520" y="2852936"/>
            <a:ext cx="3445583" cy="237626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3490</Words>
  <Application>Microsoft Office PowerPoint</Application>
  <PresentationFormat>Presentazione su schermo (4:3)</PresentationFormat>
  <Paragraphs>201</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lpstr>Etica dei trapianti di organi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dei trapianti di organi</dc:title>
  <dc:creator>Francesco Cannizzaro</dc:creator>
  <cp:lastModifiedBy>Master</cp:lastModifiedBy>
  <cp:revision>17</cp:revision>
  <dcterms:created xsi:type="dcterms:W3CDTF">2020-04-30T11:00:13Z</dcterms:created>
  <dcterms:modified xsi:type="dcterms:W3CDTF">2020-04-30T16:31:05Z</dcterms:modified>
</cp:coreProperties>
</file>